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10"/>
  </p:notesMasterIdLst>
  <p:sldIdLst>
    <p:sldId id="315" r:id="rId2"/>
    <p:sldId id="305" r:id="rId3"/>
    <p:sldId id="306" r:id="rId4"/>
    <p:sldId id="307" r:id="rId5"/>
    <p:sldId id="308" r:id="rId6"/>
    <p:sldId id="309" r:id="rId7"/>
    <p:sldId id="310" r:id="rId8"/>
    <p:sldId id="311" r:id="rId9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545" autoAdjust="0"/>
    <p:restoredTop sz="94660"/>
  </p:normalViewPr>
  <p:slideViewPr>
    <p:cSldViewPr>
      <p:cViewPr varScale="1">
        <p:scale>
          <a:sx n="98" d="100"/>
          <a:sy n="98" d="100"/>
        </p:scale>
        <p:origin x="696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AA81361-FCED-41E4-9E6E-F28E91F6AC7D}" type="datetimeFigureOut">
              <a:rPr lang="ko-KR" altLang="en-US" smtClean="0"/>
              <a:pPr/>
              <a:t>20-11-02(Mon)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AFA717-62C1-40ED-B71F-99E92A5F965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963118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F9A60-AA47-4D20-8196-AACC45CFC63E}" type="datetime1">
              <a:rPr lang="ko-KR" altLang="en-US" smtClean="0"/>
              <a:pPr/>
              <a:t>20-11-02(Mon)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CFA04-C600-42F7-A118-FB3FA9C795E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D1626-3FB0-4FD0-B90F-A12871C24FCF}" type="datetime1">
              <a:rPr lang="ko-KR" altLang="en-US" smtClean="0"/>
              <a:pPr/>
              <a:t>20-11-02(Mon)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CFA04-C600-42F7-A118-FB3FA9C795E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F06175-8289-459A-A489-3EA5F7C0F0C2}" type="datetime1">
              <a:rPr lang="ko-KR" altLang="en-US" smtClean="0"/>
              <a:pPr/>
              <a:t>20-11-02(Mon)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CFA04-C600-42F7-A118-FB3FA9C795E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2F62F6-C47C-4859-AF7F-468FD60CE8EC}" type="datetime1">
              <a:rPr lang="ko-KR" altLang="en-US" smtClean="0"/>
              <a:pPr/>
              <a:t>20-11-02(Mon)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CFA04-C600-42F7-A118-FB3FA9C795E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2C6C82-86D1-40DF-A252-0648A19DCB4F}" type="datetime1">
              <a:rPr lang="ko-KR" altLang="en-US" smtClean="0"/>
              <a:pPr/>
              <a:t>20-11-02(Mon)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CFA04-C600-42F7-A118-FB3FA9C795E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F52B5-A0B6-4F94-8717-43D9A4F5AB05}" type="datetime1">
              <a:rPr lang="ko-KR" altLang="en-US" smtClean="0"/>
              <a:pPr/>
              <a:t>20-11-02(Mon)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CFA04-C600-42F7-A118-FB3FA9C795E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D04DE-634B-495F-8272-38F9C7E602F8}" type="datetime1">
              <a:rPr lang="ko-KR" altLang="en-US" smtClean="0"/>
              <a:pPr/>
              <a:t>20-11-02(Mon)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CFA04-C600-42F7-A118-FB3FA9C795E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AD0C1-A57F-4A9E-9D81-EE175EA8522F}" type="datetime1">
              <a:rPr lang="ko-KR" altLang="en-US" smtClean="0"/>
              <a:pPr/>
              <a:t>20-11-02(Mon)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CFA04-C600-42F7-A118-FB3FA9C795E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974F7F-7C4B-48D4-B678-0EFBD219B7AE}" type="datetime1">
              <a:rPr lang="ko-KR" altLang="en-US" smtClean="0"/>
              <a:pPr/>
              <a:t>20-11-02(Mon)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CFA04-C600-42F7-A118-FB3FA9C795E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5FA86-37FC-4C99-AB74-CE3BADB93046}" type="datetime1">
              <a:rPr lang="ko-KR" altLang="en-US" smtClean="0"/>
              <a:pPr/>
              <a:t>20-11-02(Mon)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CFA04-C600-42F7-A118-FB3FA9C795E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FEAB9-4EA0-4513-AF4A-8FC23C63E131}" type="datetime1">
              <a:rPr lang="ko-KR" altLang="en-US" smtClean="0"/>
              <a:pPr/>
              <a:t>20-11-02(Mon)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CFA04-C600-42F7-A118-FB3FA9C795E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6B1C96-7FD5-411B-B3B4-5881091D5B28}" type="datetime1">
              <a:rPr lang="ko-KR" altLang="en-US" smtClean="0"/>
              <a:pPr/>
              <a:t>20-11-02(Mon)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ECFA04-C600-42F7-A118-FB3FA9C795E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hf hdr="0" ftr="0" dt="0"/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슬라이드 번호 개체 틀 7"/>
          <p:cNvSpPr>
            <a:spLocks noGrp="1"/>
          </p:cNvSpPr>
          <p:nvPr>
            <p:ph type="sldNum" sz="quarter" idx="12"/>
          </p:nvPr>
        </p:nvSpPr>
        <p:spPr>
          <a:xfrm>
            <a:off x="6804248" y="6237312"/>
            <a:ext cx="2133600" cy="365125"/>
          </a:xfrm>
        </p:spPr>
        <p:txBody>
          <a:bodyPr/>
          <a:lstStyle/>
          <a:p>
            <a:fld id="{3FECFA04-C600-42F7-A118-FB3FA9C795E5}" type="slidenum">
              <a:rPr lang="ko-KR" altLang="en-US" smtClean="0"/>
              <a:pPr/>
              <a:t>1</a:t>
            </a:fld>
            <a:endParaRPr lang="ko-KR" altLang="en-US" dirty="0"/>
          </a:p>
        </p:txBody>
      </p:sp>
      <p:sp>
        <p:nvSpPr>
          <p:cNvPr id="4" name="제목 3"/>
          <p:cNvSpPr>
            <a:spLocks noGrp="1"/>
          </p:cNvSpPr>
          <p:nvPr>
            <p:ph type="ctrTitle"/>
          </p:nvPr>
        </p:nvSpPr>
        <p:spPr>
          <a:xfrm>
            <a:off x="971600" y="667711"/>
            <a:ext cx="7307696" cy="3013691"/>
          </a:xfrm>
        </p:spPr>
        <p:txBody>
          <a:bodyPr>
            <a:noAutofit/>
          </a:bodyPr>
          <a:lstStyle/>
          <a:p>
            <a:pPr algn="l"/>
            <a:r>
              <a:rPr lang="en-US" altLang="ko-KR" sz="2000" b="1" smtClean="0"/>
              <a:t>JOIN </a:t>
            </a:r>
            <a:r>
              <a:rPr lang="ko-KR" altLang="en-US" sz="2000" b="1" smtClean="0"/>
              <a:t>연습문제</a:t>
            </a:r>
            <a:endParaRPr lang="ko-KR" altLang="en-US" sz="2000"/>
          </a:p>
        </p:txBody>
      </p:sp>
    </p:spTree>
    <p:extLst>
      <p:ext uri="{BB962C8B-B14F-4D97-AF65-F5344CB8AC3E}">
        <p14:creationId xmlns:p14="http://schemas.microsoft.com/office/powerpoint/2010/main" val="3717639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슬라이드 번호 개체 틀 10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3FECFA04-C600-42F7-A118-FB3FA9C795E5}" type="slidenum">
              <a:rPr lang="ko-KR" altLang="en-US" smtClean="0"/>
              <a:pPr/>
              <a:t>2</a:t>
            </a:fld>
            <a:endParaRPr lang="ko-KR" altLang="en-US"/>
          </a:p>
        </p:txBody>
      </p:sp>
      <p:sp>
        <p:nvSpPr>
          <p:cNvPr id="12" name="직사각형 11"/>
          <p:cNvSpPr/>
          <p:nvPr/>
        </p:nvSpPr>
        <p:spPr>
          <a:xfrm>
            <a:off x="107504" y="198913"/>
            <a:ext cx="7920880" cy="100811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b="1" dirty="0" smtClean="0">
                <a:solidFill>
                  <a:schemeClr val="tx1"/>
                </a:solidFill>
              </a:rPr>
              <a:t>1. </a:t>
            </a:r>
            <a:r>
              <a:rPr lang="ko-KR" altLang="ko-KR" b="1" dirty="0" smtClean="0">
                <a:solidFill>
                  <a:schemeClr val="tx1"/>
                </a:solidFill>
              </a:rPr>
              <a:t>학생 테이블</a:t>
            </a:r>
            <a:r>
              <a:rPr lang="en-US" altLang="ko-KR" b="1" dirty="0" smtClean="0">
                <a:solidFill>
                  <a:schemeClr val="tx1"/>
                </a:solidFill>
              </a:rPr>
              <a:t> (student) </a:t>
            </a:r>
            <a:r>
              <a:rPr lang="ko-KR" altLang="ko-KR" b="1" dirty="0" smtClean="0">
                <a:solidFill>
                  <a:schemeClr val="tx1"/>
                </a:solidFill>
              </a:rPr>
              <a:t>과 학과 테이블</a:t>
            </a:r>
            <a:r>
              <a:rPr lang="en-US" altLang="ko-KR" b="1" dirty="0" smtClean="0">
                <a:solidFill>
                  <a:schemeClr val="tx1"/>
                </a:solidFill>
              </a:rPr>
              <a:t> (department) </a:t>
            </a:r>
            <a:r>
              <a:rPr lang="ko-KR" altLang="ko-KR" b="1" dirty="0" smtClean="0">
                <a:solidFill>
                  <a:schemeClr val="tx1"/>
                </a:solidFill>
              </a:rPr>
              <a:t>테이블을 사용하여 학생이름</a:t>
            </a:r>
            <a:r>
              <a:rPr lang="en-US" altLang="ko-KR" b="1" dirty="0" smtClean="0">
                <a:solidFill>
                  <a:schemeClr val="tx1"/>
                </a:solidFill>
              </a:rPr>
              <a:t>, 1 </a:t>
            </a:r>
            <a:r>
              <a:rPr lang="ko-KR" altLang="ko-KR" b="1" dirty="0" smtClean="0">
                <a:solidFill>
                  <a:schemeClr val="tx1"/>
                </a:solidFill>
              </a:rPr>
              <a:t>전공학과번호</a:t>
            </a:r>
            <a:r>
              <a:rPr lang="en-US" altLang="ko-KR" b="1" dirty="0" smtClean="0">
                <a:solidFill>
                  <a:schemeClr val="tx1"/>
                </a:solidFill>
              </a:rPr>
              <a:t>(deptno1) , 1</a:t>
            </a:r>
            <a:r>
              <a:rPr lang="ko-KR" altLang="ko-KR" b="1" dirty="0" smtClean="0">
                <a:solidFill>
                  <a:schemeClr val="tx1"/>
                </a:solidFill>
              </a:rPr>
              <a:t>전공 학과 이름을 출력하세요</a:t>
            </a:r>
            <a:r>
              <a:rPr lang="en-US" altLang="ko-KR" b="1" dirty="0" smtClean="0">
                <a:solidFill>
                  <a:schemeClr val="tx1"/>
                </a:solidFill>
              </a:rPr>
              <a:t>.</a:t>
            </a:r>
            <a:endParaRPr lang="ko-KR" altLang="ko-KR" dirty="0" smtClean="0">
              <a:solidFill>
                <a:schemeClr val="tx1"/>
              </a:solidFill>
            </a:endParaRPr>
          </a:p>
          <a:p>
            <a:r>
              <a:rPr lang="en-US" altLang="ko-KR" dirty="0" smtClean="0">
                <a:solidFill>
                  <a:schemeClr val="tx1"/>
                </a:solidFill>
              </a:rPr>
              <a:t>( ANSI Join </a:t>
            </a:r>
            <a:r>
              <a:rPr lang="ko-KR" altLang="ko-KR" dirty="0" smtClean="0">
                <a:solidFill>
                  <a:schemeClr val="tx1"/>
                </a:solidFill>
              </a:rPr>
              <a:t>문법과</a:t>
            </a:r>
            <a:r>
              <a:rPr lang="en-US" altLang="ko-KR" dirty="0" smtClean="0">
                <a:solidFill>
                  <a:schemeClr val="tx1"/>
                </a:solidFill>
              </a:rPr>
              <a:t> Oracle Join </a:t>
            </a:r>
            <a:r>
              <a:rPr lang="ko-KR" altLang="ko-KR" dirty="0" smtClean="0">
                <a:solidFill>
                  <a:schemeClr val="tx1"/>
                </a:solidFill>
              </a:rPr>
              <a:t>문법 </a:t>
            </a:r>
            <a:r>
              <a:rPr lang="ko-KR" altLang="ko-KR" dirty="0" err="1" smtClean="0">
                <a:solidFill>
                  <a:schemeClr val="tx1"/>
                </a:solidFill>
              </a:rPr>
              <a:t>으로</a:t>
            </a:r>
            <a:r>
              <a:rPr lang="ko-KR" altLang="ko-KR" dirty="0" smtClean="0">
                <a:solidFill>
                  <a:schemeClr val="tx1"/>
                </a:solidFill>
              </a:rPr>
              <a:t> 각각</a:t>
            </a:r>
            <a:r>
              <a:rPr lang="en-US" altLang="ko-KR" dirty="0" smtClean="0">
                <a:solidFill>
                  <a:schemeClr val="tx1"/>
                </a:solidFill>
              </a:rPr>
              <a:t> SQL </a:t>
            </a:r>
            <a:r>
              <a:rPr lang="ko-KR" altLang="ko-KR" dirty="0" smtClean="0">
                <a:solidFill>
                  <a:schemeClr val="tx1"/>
                </a:solidFill>
              </a:rPr>
              <a:t>을 작성하세요</a:t>
            </a:r>
            <a:r>
              <a:rPr lang="en-US" altLang="ko-KR" dirty="0" smtClean="0">
                <a:solidFill>
                  <a:schemeClr val="tx1"/>
                </a:solidFill>
              </a:rPr>
              <a:t> )</a:t>
            </a:r>
            <a:endParaRPr lang="ko-KR" altLang="ko-KR" dirty="0" smtClean="0">
              <a:solidFill>
                <a:schemeClr val="tx1"/>
              </a:solidFill>
            </a:endParaRPr>
          </a:p>
        </p:txBody>
      </p:sp>
      <p:pic>
        <p:nvPicPr>
          <p:cNvPr id="13" name="그림 12" descr="4장_p29_그림1.pn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987824" y="4044957"/>
            <a:ext cx="5977154" cy="2710798"/>
          </a:xfrm>
          <a:prstGeom prst="rect">
            <a:avLst/>
          </a:prstGeom>
        </p:spPr>
      </p:pic>
      <p:sp>
        <p:nvSpPr>
          <p:cNvPr id="5" name="직사각형 4"/>
          <p:cNvSpPr/>
          <p:nvPr/>
        </p:nvSpPr>
        <p:spPr>
          <a:xfrm>
            <a:off x="107504" y="5785159"/>
            <a:ext cx="2773475" cy="5760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1500" smtClean="0">
                <a:solidFill>
                  <a:schemeClr val="tx1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col stu_name  for a20</a:t>
            </a:r>
          </a:p>
          <a:p>
            <a:r>
              <a:rPr lang="en-US" altLang="ko-KR" sz="1500" smtClean="0">
                <a:solidFill>
                  <a:schemeClr val="tx1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col dept_NAME for a32</a:t>
            </a:r>
            <a:endParaRPr lang="ko-KR" altLang="ko-KR" sz="1500" dirty="0" smtClean="0">
              <a:solidFill>
                <a:schemeClr val="tx1"/>
              </a:solidFill>
              <a:latin typeface="굴림체" panose="020B0609000101010101" pitchFamily="49" charset="-127"/>
              <a:ea typeface="굴림체" panose="020B0609000101010101" pitchFamily="49" charset="-127"/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3322512" y="1789911"/>
            <a:ext cx="5307778" cy="7920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1500" smtClean="0">
                <a:solidFill>
                  <a:schemeClr val="tx1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select s.name STU_NAME, s.deptno1, d.dname DEPT_NAME</a:t>
            </a:r>
          </a:p>
          <a:p>
            <a:r>
              <a:rPr lang="en-US" altLang="ko-KR" sz="1500" smtClean="0">
                <a:solidFill>
                  <a:schemeClr val="tx1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from student s, department d</a:t>
            </a:r>
          </a:p>
          <a:p>
            <a:r>
              <a:rPr lang="en-US" altLang="ko-KR" sz="1500" smtClean="0">
                <a:solidFill>
                  <a:schemeClr val="tx1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where s.deptno1= d.deptno;</a:t>
            </a:r>
            <a:endParaRPr lang="ko-KR" altLang="ko-KR" sz="1500" dirty="0" smtClean="0">
              <a:solidFill>
                <a:schemeClr val="tx1"/>
              </a:solidFill>
              <a:latin typeface="굴림체" panose="020B0609000101010101" pitchFamily="49" charset="-127"/>
              <a:ea typeface="굴림체" panose="020B0609000101010101" pitchFamily="49" charset="-127"/>
            </a:endParaRPr>
          </a:p>
        </p:txBody>
      </p:sp>
      <p:cxnSp>
        <p:nvCxnSpPr>
          <p:cNvPr id="3" name="꺾인 연결선 2"/>
          <p:cNvCxnSpPr>
            <a:stCxn id="6" idx="2"/>
            <a:endCxn id="13" idx="0"/>
          </p:cNvCxnSpPr>
          <p:nvPr/>
        </p:nvCxnSpPr>
        <p:spPr>
          <a:xfrm rot="5400000">
            <a:off x="5244922" y="3313478"/>
            <a:ext cx="1462958" cy="12700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직사각형 16"/>
          <p:cNvSpPr/>
          <p:nvPr/>
        </p:nvSpPr>
        <p:spPr>
          <a:xfrm>
            <a:off x="323528" y="1187589"/>
            <a:ext cx="8579296" cy="49945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1400" smtClean="0">
                <a:solidFill>
                  <a:schemeClr val="tx1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student(STUDNO NAME, ID, GRADE JUMIN, BIRTHDAY, TEL, HEIGHT,WEIGHT, DEPTNO1,DEPTNO2, PROFNO)</a:t>
            </a:r>
          </a:p>
          <a:p>
            <a:r>
              <a:rPr lang="en-US" altLang="ko-KR" sz="1400" smtClean="0">
                <a:solidFill>
                  <a:schemeClr val="tx1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department(DEPTNO, DNAME, PART, BUILD)</a:t>
            </a:r>
            <a:endParaRPr lang="ko-KR" altLang="ko-KR" sz="1400" dirty="0" smtClean="0">
              <a:solidFill>
                <a:schemeClr val="tx1"/>
              </a:solidFill>
              <a:latin typeface="굴림체" panose="020B0609000101010101" pitchFamily="49" charset="-127"/>
              <a:ea typeface="굴림체" panose="020B0609000101010101" pitchFamily="49" charset="-127"/>
            </a:endParaRPr>
          </a:p>
        </p:txBody>
      </p:sp>
      <p:sp>
        <p:nvSpPr>
          <p:cNvPr id="22" name="직사각형 21"/>
          <p:cNvSpPr/>
          <p:nvPr/>
        </p:nvSpPr>
        <p:spPr>
          <a:xfrm>
            <a:off x="323528" y="2665972"/>
            <a:ext cx="5941640" cy="7920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1500" smtClean="0">
                <a:solidFill>
                  <a:schemeClr val="tx1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select s.name STU_NAME, s.deptno1, d.dname DEPT_NAME</a:t>
            </a:r>
          </a:p>
          <a:p>
            <a:r>
              <a:rPr lang="en-US" altLang="ko-KR" sz="1500" smtClean="0">
                <a:solidFill>
                  <a:schemeClr val="tx1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from student s JOIN department d</a:t>
            </a:r>
          </a:p>
          <a:p>
            <a:r>
              <a:rPr lang="en-US" altLang="ko-KR" sz="1500" smtClean="0">
                <a:solidFill>
                  <a:schemeClr val="tx1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ON s.deptno1= d.deptno;</a:t>
            </a:r>
            <a:endParaRPr lang="ko-KR" altLang="ko-KR" sz="1500" dirty="0" smtClean="0">
              <a:solidFill>
                <a:schemeClr val="tx1"/>
              </a:solidFill>
              <a:latin typeface="굴림체" panose="020B0609000101010101" pitchFamily="49" charset="-127"/>
              <a:ea typeface="굴림체" panose="020B0609000101010101" pitchFamily="49" charset="-127"/>
            </a:endParaRPr>
          </a:p>
        </p:txBody>
      </p:sp>
      <p:cxnSp>
        <p:nvCxnSpPr>
          <p:cNvPr id="27" name="꺾인 연결선 26"/>
          <p:cNvCxnSpPr>
            <a:stCxn id="22" idx="2"/>
            <a:endCxn id="13" idx="0"/>
          </p:cNvCxnSpPr>
          <p:nvPr/>
        </p:nvCxnSpPr>
        <p:spPr>
          <a:xfrm rot="16200000" flipH="1">
            <a:off x="4341926" y="2410481"/>
            <a:ext cx="586897" cy="2682053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슬라이드 번호 개체 틀 10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3FECFA04-C600-42F7-A118-FB3FA9C795E5}" type="slidenum">
              <a:rPr lang="ko-KR" altLang="en-US" smtClean="0"/>
              <a:pPr/>
              <a:t>3</a:t>
            </a:fld>
            <a:endParaRPr lang="ko-KR" altLang="en-US"/>
          </a:p>
        </p:txBody>
      </p:sp>
      <p:sp>
        <p:nvSpPr>
          <p:cNvPr id="10" name="직사각형 9"/>
          <p:cNvSpPr/>
          <p:nvPr/>
        </p:nvSpPr>
        <p:spPr>
          <a:xfrm>
            <a:off x="0" y="8672"/>
            <a:ext cx="8964488" cy="100811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b="1" dirty="0" smtClean="0">
                <a:solidFill>
                  <a:schemeClr val="tx1"/>
                </a:solidFill>
              </a:rPr>
              <a:t>2. emp2 </a:t>
            </a:r>
            <a:r>
              <a:rPr lang="ko-KR" altLang="ko-KR" b="1" dirty="0" smtClean="0">
                <a:solidFill>
                  <a:schemeClr val="tx1"/>
                </a:solidFill>
              </a:rPr>
              <a:t>테이블과</a:t>
            </a:r>
            <a:r>
              <a:rPr lang="en-US" altLang="ko-KR" b="1" dirty="0" smtClean="0">
                <a:solidFill>
                  <a:schemeClr val="tx1"/>
                </a:solidFill>
              </a:rPr>
              <a:t> </a:t>
            </a:r>
            <a:r>
              <a:rPr lang="en-US" altLang="ko-KR" b="1" dirty="0" err="1" smtClean="0">
                <a:solidFill>
                  <a:schemeClr val="tx1"/>
                </a:solidFill>
              </a:rPr>
              <a:t>p_grade</a:t>
            </a:r>
            <a:r>
              <a:rPr lang="en-US" altLang="ko-KR" b="1" dirty="0" smtClean="0">
                <a:solidFill>
                  <a:schemeClr val="tx1"/>
                </a:solidFill>
              </a:rPr>
              <a:t> </a:t>
            </a:r>
            <a:r>
              <a:rPr lang="ko-KR" altLang="ko-KR" b="1" dirty="0" smtClean="0">
                <a:solidFill>
                  <a:schemeClr val="tx1"/>
                </a:solidFill>
              </a:rPr>
              <a:t>테이블을 조회하여 현재 직급이 있는 사원의 이름과 직급</a:t>
            </a:r>
            <a:r>
              <a:rPr lang="en-US" altLang="ko-KR" b="1" dirty="0" smtClean="0">
                <a:solidFill>
                  <a:schemeClr val="tx1"/>
                </a:solidFill>
              </a:rPr>
              <a:t>, </a:t>
            </a:r>
            <a:r>
              <a:rPr lang="ko-KR" altLang="ko-KR" b="1" dirty="0" smtClean="0">
                <a:solidFill>
                  <a:schemeClr val="tx1"/>
                </a:solidFill>
              </a:rPr>
              <a:t>현재 연봉</a:t>
            </a:r>
            <a:r>
              <a:rPr lang="en-US" altLang="ko-KR" b="1" dirty="0" smtClean="0">
                <a:solidFill>
                  <a:schemeClr val="tx1"/>
                </a:solidFill>
              </a:rPr>
              <a:t>, </a:t>
            </a:r>
            <a:r>
              <a:rPr lang="ko-KR" altLang="ko-KR" b="1" dirty="0" smtClean="0">
                <a:solidFill>
                  <a:schemeClr val="tx1"/>
                </a:solidFill>
              </a:rPr>
              <a:t>해당 직급의 연봉의 하한금액과 상한 금액을 아래 결과 화면과 같이 출력하세요</a:t>
            </a:r>
            <a:r>
              <a:rPr lang="en-US" altLang="ko-KR" b="1" dirty="0" smtClean="0">
                <a:solidFill>
                  <a:schemeClr val="tx1"/>
                </a:solidFill>
              </a:rPr>
              <a:t>.</a:t>
            </a:r>
            <a:endParaRPr lang="ko-KR" altLang="ko-KR" dirty="0" smtClean="0">
              <a:solidFill>
                <a:schemeClr val="tx1"/>
              </a:solidFill>
            </a:endParaRPr>
          </a:p>
        </p:txBody>
      </p:sp>
      <p:pic>
        <p:nvPicPr>
          <p:cNvPr id="12" name="그림 11" descr="4장_p28_그림1_new.pn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800694" y="4049688"/>
            <a:ext cx="6408712" cy="2808312"/>
          </a:xfrm>
          <a:prstGeom prst="rect">
            <a:avLst/>
          </a:prstGeom>
        </p:spPr>
      </p:pic>
      <p:sp>
        <p:nvSpPr>
          <p:cNvPr id="5" name="직사각형 4"/>
          <p:cNvSpPr/>
          <p:nvPr/>
        </p:nvSpPr>
        <p:spPr>
          <a:xfrm>
            <a:off x="4409728" y="1484784"/>
            <a:ext cx="4410744" cy="151503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1500" smtClean="0">
                <a:solidFill>
                  <a:schemeClr val="tx1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select e.name, p.position</a:t>
            </a:r>
          </a:p>
          <a:p>
            <a:r>
              <a:rPr lang="en-US" altLang="ko-KR" sz="1500" smtClean="0">
                <a:solidFill>
                  <a:schemeClr val="tx1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, TO_CHAR(e.pay,'999,999,999') pay</a:t>
            </a:r>
          </a:p>
          <a:p>
            <a:r>
              <a:rPr lang="en-US" altLang="ko-KR" sz="1500">
                <a:solidFill>
                  <a:schemeClr val="tx1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, </a:t>
            </a:r>
            <a:r>
              <a:rPr lang="en-US" altLang="ko-KR" sz="1500" smtClean="0">
                <a:solidFill>
                  <a:schemeClr val="tx1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TO_CHAR(p.s_pay,'999,999,999</a:t>
            </a:r>
            <a:r>
              <a:rPr lang="en-US" altLang="ko-KR" sz="1500">
                <a:solidFill>
                  <a:schemeClr val="tx1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') </a:t>
            </a:r>
            <a:r>
              <a:rPr lang="en-US" altLang="ko-KR" sz="1500" smtClean="0">
                <a:solidFill>
                  <a:schemeClr val="tx1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"Low PAY"</a:t>
            </a:r>
          </a:p>
          <a:p>
            <a:r>
              <a:rPr lang="en-US" altLang="ko-KR" sz="1500" smtClean="0">
                <a:solidFill>
                  <a:schemeClr val="tx1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, TO_CHAR(p.e_pay</a:t>
            </a:r>
            <a:r>
              <a:rPr lang="en-US" altLang="ko-KR" sz="1500">
                <a:solidFill>
                  <a:schemeClr val="tx1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,'999,999,999') </a:t>
            </a:r>
            <a:r>
              <a:rPr lang="en-US" altLang="ko-KR" sz="1500" smtClean="0">
                <a:solidFill>
                  <a:schemeClr val="tx1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"High </a:t>
            </a:r>
            <a:r>
              <a:rPr lang="en-US" altLang="ko-KR" sz="1500">
                <a:solidFill>
                  <a:schemeClr val="tx1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PAY</a:t>
            </a:r>
            <a:r>
              <a:rPr lang="en-US" altLang="ko-KR" sz="1500" smtClean="0">
                <a:solidFill>
                  <a:schemeClr val="tx1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"</a:t>
            </a:r>
          </a:p>
          <a:p>
            <a:r>
              <a:rPr lang="en-US" altLang="ko-KR" sz="1500" smtClean="0">
                <a:solidFill>
                  <a:schemeClr val="tx1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from emp2 e, p_grade p</a:t>
            </a:r>
          </a:p>
          <a:p>
            <a:r>
              <a:rPr lang="en-US" altLang="ko-KR" sz="1500" smtClean="0">
                <a:solidFill>
                  <a:schemeClr val="tx1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where e.position = p.position;</a:t>
            </a:r>
            <a:endParaRPr lang="ko-KR" altLang="ko-KR" sz="1500" dirty="0" smtClean="0">
              <a:solidFill>
                <a:schemeClr val="tx1"/>
              </a:solidFill>
              <a:latin typeface="굴림체" panose="020B0609000101010101" pitchFamily="49" charset="-127"/>
              <a:ea typeface="굴림체" panose="020B0609000101010101" pitchFamily="49" charset="-127"/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1683555" y="3692514"/>
            <a:ext cx="2232248" cy="35717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1500" smtClean="0">
                <a:solidFill>
                  <a:schemeClr val="tx1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col position for a22</a:t>
            </a:r>
            <a:endParaRPr lang="ko-KR" altLang="ko-KR" sz="1500" dirty="0" smtClean="0">
              <a:solidFill>
                <a:schemeClr val="tx1"/>
              </a:solidFill>
              <a:latin typeface="굴림체" panose="020B0609000101010101" pitchFamily="49" charset="-127"/>
              <a:ea typeface="굴림체" panose="020B0609000101010101" pitchFamily="49" charset="-127"/>
            </a:endParaRPr>
          </a:p>
        </p:txBody>
      </p:sp>
      <p:cxnSp>
        <p:nvCxnSpPr>
          <p:cNvPr id="7" name="꺾인 연결선 6"/>
          <p:cNvCxnSpPr>
            <a:stCxn id="5" idx="2"/>
            <a:endCxn id="12" idx="0"/>
          </p:cNvCxnSpPr>
          <p:nvPr/>
        </p:nvCxnSpPr>
        <p:spPr>
          <a:xfrm rot="5400000">
            <a:off x="5285141" y="2719728"/>
            <a:ext cx="1049869" cy="1610050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직사각형 12"/>
          <p:cNvSpPr/>
          <p:nvPr/>
        </p:nvSpPr>
        <p:spPr>
          <a:xfrm>
            <a:off x="56991" y="1495504"/>
            <a:ext cx="4608512" cy="151503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1500" smtClean="0">
                <a:solidFill>
                  <a:schemeClr val="tx1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select e.name, p.position</a:t>
            </a:r>
          </a:p>
          <a:p>
            <a:r>
              <a:rPr lang="en-US" altLang="ko-KR" sz="1500" smtClean="0">
                <a:solidFill>
                  <a:schemeClr val="tx1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, TO_CHAR(e.pay,'999,999,999') pay</a:t>
            </a:r>
          </a:p>
          <a:p>
            <a:r>
              <a:rPr lang="en-US" altLang="ko-KR" sz="1500">
                <a:solidFill>
                  <a:schemeClr val="tx1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, </a:t>
            </a:r>
            <a:r>
              <a:rPr lang="en-US" altLang="ko-KR" sz="1500" smtClean="0">
                <a:solidFill>
                  <a:schemeClr val="tx1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TO_CHAR(p.s_pay,'999,999,999</a:t>
            </a:r>
            <a:r>
              <a:rPr lang="en-US" altLang="ko-KR" sz="1500">
                <a:solidFill>
                  <a:schemeClr val="tx1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') </a:t>
            </a:r>
            <a:r>
              <a:rPr lang="en-US" altLang="ko-KR" sz="1500" smtClean="0">
                <a:solidFill>
                  <a:schemeClr val="tx1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"Low PAY"</a:t>
            </a:r>
          </a:p>
          <a:p>
            <a:r>
              <a:rPr lang="en-US" altLang="ko-KR" sz="1500" smtClean="0">
                <a:solidFill>
                  <a:schemeClr val="tx1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, TO_CHAR(p.e_pay</a:t>
            </a:r>
            <a:r>
              <a:rPr lang="en-US" altLang="ko-KR" sz="1500">
                <a:solidFill>
                  <a:schemeClr val="tx1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,'999,999,999') </a:t>
            </a:r>
            <a:r>
              <a:rPr lang="en-US" altLang="ko-KR" sz="1500" smtClean="0">
                <a:solidFill>
                  <a:schemeClr val="tx1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"High </a:t>
            </a:r>
            <a:r>
              <a:rPr lang="en-US" altLang="ko-KR" sz="1500">
                <a:solidFill>
                  <a:schemeClr val="tx1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PAY</a:t>
            </a:r>
            <a:r>
              <a:rPr lang="en-US" altLang="ko-KR" sz="1500" smtClean="0">
                <a:solidFill>
                  <a:schemeClr val="tx1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"</a:t>
            </a:r>
          </a:p>
          <a:p>
            <a:r>
              <a:rPr lang="en-US" altLang="ko-KR" sz="1500" smtClean="0">
                <a:solidFill>
                  <a:schemeClr val="tx1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from emp2 e JOIN p_grade p</a:t>
            </a:r>
          </a:p>
          <a:p>
            <a:r>
              <a:rPr lang="en-US" altLang="ko-KR" sz="1500" smtClean="0">
                <a:solidFill>
                  <a:schemeClr val="tx1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ON   e.position = p.position;</a:t>
            </a:r>
            <a:endParaRPr lang="ko-KR" altLang="ko-KR" sz="1500" dirty="0" smtClean="0">
              <a:solidFill>
                <a:schemeClr val="tx1"/>
              </a:solidFill>
              <a:latin typeface="굴림체" panose="020B0609000101010101" pitchFamily="49" charset="-127"/>
              <a:ea typeface="굴림체" panose="020B0609000101010101" pitchFamily="49" charset="-127"/>
            </a:endParaRPr>
          </a:p>
        </p:txBody>
      </p:sp>
      <p:cxnSp>
        <p:nvCxnSpPr>
          <p:cNvPr id="15" name="꺾인 연결선 14"/>
          <p:cNvCxnSpPr>
            <a:stCxn id="13" idx="2"/>
            <a:endCxn id="12" idx="0"/>
          </p:cNvCxnSpPr>
          <p:nvPr/>
        </p:nvCxnSpPr>
        <p:spPr>
          <a:xfrm rot="16200000" flipH="1">
            <a:off x="3163574" y="2208211"/>
            <a:ext cx="1039149" cy="2643803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직사각형 18"/>
          <p:cNvSpPr/>
          <p:nvPr/>
        </p:nvSpPr>
        <p:spPr>
          <a:xfrm>
            <a:off x="715402" y="847685"/>
            <a:ext cx="7817038" cy="63389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1400" smtClean="0">
                <a:solidFill>
                  <a:schemeClr val="tx1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emp2 (EMPNO, NAME, BIRTHDAY, DEPTNO, EMP_TYPE, </a:t>
            </a:r>
            <a:r>
              <a:rPr lang="en-US" altLang="ko-KR" sz="1400">
                <a:solidFill>
                  <a:schemeClr val="tx1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TEL </a:t>
            </a:r>
            <a:r>
              <a:rPr lang="en-US" altLang="ko-KR" sz="1400" smtClean="0">
                <a:solidFill>
                  <a:schemeClr val="tx1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, HOBBY, PAY, POSITION, PEMPNO)</a:t>
            </a:r>
            <a:endParaRPr lang="en-US" altLang="ko-KR" sz="1400">
              <a:solidFill>
                <a:schemeClr val="tx1"/>
              </a:solidFill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r>
              <a:rPr lang="en-US" altLang="ko-KR" sz="1400" smtClean="0">
                <a:solidFill>
                  <a:schemeClr val="tx1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p_grade (POSITION, S_AGE, E_AGE, S_YEAR, E_YEAR, S_PAY, E_PAY)</a:t>
            </a:r>
            <a:endParaRPr lang="ko-KR" altLang="ko-KR" sz="1400" dirty="0" smtClean="0">
              <a:solidFill>
                <a:schemeClr val="tx1"/>
              </a:solidFill>
              <a:latin typeface="굴림체" panose="020B0609000101010101" pitchFamily="49" charset="-127"/>
              <a:ea typeface="굴림체" panose="020B0609000101010101" pitchFamily="49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슬라이드 번호 개체 틀 10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3FECFA04-C600-42F7-A118-FB3FA9C795E5}" type="slidenum">
              <a:rPr lang="ko-KR" altLang="en-US" smtClean="0"/>
              <a:pPr/>
              <a:t>4</a:t>
            </a:fld>
            <a:endParaRPr lang="ko-KR" altLang="en-US"/>
          </a:p>
        </p:txBody>
      </p:sp>
      <p:sp>
        <p:nvSpPr>
          <p:cNvPr id="10" name="직사각형 9"/>
          <p:cNvSpPr/>
          <p:nvPr/>
        </p:nvSpPr>
        <p:spPr>
          <a:xfrm>
            <a:off x="66079" y="0"/>
            <a:ext cx="8640960" cy="12687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b="1" dirty="0" smtClean="0">
                <a:solidFill>
                  <a:schemeClr val="tx1"/>
                </a:solidFill>
              </a:rPr>
              <a:t>3. Emp2 </a:t>
            </a:r>
            <a:r>
              <a:rPr lang="ko-KR" altLang="ko-KR" b="1" dirty="0" smtClean="0">
                <a:solidFill>
                  <a:schemeClr val="tx1"/>
                </a:solidFill>
              </a:rPr>
              <a:t>테이블과</a:t>
            </a:r>
            <a:r>
              <a:rPr lang="en-US" altLang="ko-KR" b="1" dirty="0" smtClean="0">
                <a:solidFill>
                  <a:schemeClr val="tx1"/>
                </a:solidFill>
              </a:rPr>
              <a:t> </a:t>
            </a:r>
            <a:r>
              <a:rPr lang="en-US" altLang="ko-KR" b="1" dirty="0" err="1" smtClean="0">
                <a:solidFill>
                  <a:schemeClr val="tx1"/>
                </a:solidFill>
              </a:rPr>
              <a:t>p_grade</a:t>
            </a:r>
            <a:r>
              <a:rPr lang="en-US" altLang="ko-KR" b="1" dirty="0" smtClean="0">
                <a:solidFill>
                  <a:schemeClr val="tx1"/>
                </a:solidFill>
              </a:rPr>
              <a:t> </a:t>
            </a:r>
            <a:r>
              <a:rPr lang="ko-KR" altLang="ko-KR" b="1" dirty="0" smtClean="0">
                <a:solidFill>
                  <a:schemeClr val="tx1"/>
                </a:solidFill>
              </a:rPr>
              <a:t>테이블을 조회하여 사원들의 이름과 나이</a:t>
            </a:r>
            <a:r>
              <a:rPr lang="en-US" altLang="ko-KR" b="1" dirty="0" smtClean="0">
                <a:solidFill>
                  <a:schemeClr val="tx1"/>
                </a:solidFill>
              </a:rPr>
              <a:t>, </a:t>
            </a:r>
            <a:r>
              <a:rPr lang="ko-KR" altLang="ko-KR" b="1" dirty="0" smtClean="0">
                <a:solidFill>
                  <a:schemeClr val="tx1"/>
                </a:solidFill>
              </a:rPr>
              <a:t>현재 직급</a:t>
            </a:r>
            <a:r>
              <a:rPr lang="en-US" altLang="ko-KR" b="1" dirty="0" smtClean="0">
                <a:solidFill>
                  <a:schemeClr val="tx1"/>
                </a:solidFill>
              </a:rPr>
              <a:t> , </a:t>
            </a:r>
            <a:r>
              <a:rPr lang="ko-KR" altLang="ko-KR" b="1" dirty="0" smtClean="0">
                <a:solidFill>
                  <a:schemeClr val="tx1"/>
                </a:solidFill>
              </a:rPr>
              <a:t>예상 직급 을 출력하세요</a:t>
            </a:r>
            <a:r>
              <a:rPr lang="en-US" altLang="ko-KR" b="1" dirty="0" smtClean="0">
                <a:solidFill>
                  <a:schemeClr val="tx1"/>
                </a:solidFill>
              </a:rPr>
              <a:t>. </a:t>
            </a:r>
            <a:r>
              <a:rPr lang="ko-KR" altLang="ko-KR" b="1" dirty="0" smtClean="0">
                <a:solidFill>
                  <a:schemeClr val="tx1"/>
                </a:solidFill>
              </a:rPr>
              <a:t>예상 직급은 나이로 계산하며 해당 나이가 받아야 하는 직급을 의미합니다</a:t>
            </a:r>
            <a:r>
              <a:rPr lang="en-US" altLang="ko-KR" b="1" dirty="0" smtClean="0">
                <a:solidFill>
                  <a:schemeClr val="tx1"/>
                </a:solidFill>
              </a:rPr>
              <a:t>. </a:t>
            </a:r>
            <a:r>
              <a:rPr lang="en-US" altLang="ko-KR" dirty="0" smtClean="0">
                <a:solidFill>
                  <a:schemeClr val="tx1"/>
                </a:solidFill>
              </a:rPr>
              <a:t> </a:t>
            </a:r>
            <a:r>
              <a:rPr lang="ko-KR" altLang="ko-KR" b="1" dirty="0" smtClean="0">
                <a:solidFill>
                  <a:schemeClr val="tx1"/>
                </a:solidFill>
              </a:rPr>
              <a:t>나이는 오늘</a:t>
            </a:r>
            <a:r>
              <a:rPr lang="en-US" altLang="ko-KR" b="1" dirty="0" smtClean="0">
                <a:solidFill>
                  <a:schemeClr val="tx1"/>
                </a:solidFill>
              </a:rPr>
              <a:t>(</a:t>
            </a:r>
            <a:r>
              <a:rPr lang="en-US" altLang="ko-KR" b="1" dirty="0" err="1" smtClean="0">
                <a:solidFill>
                  <a:schemeClr val="tx1"/>
                </a:solidFill>
              </a:rPr>
              <a:t>sysdate</a:t>
            </a:r>
            <a:r>
              <a:rPr lang="en-US" altLang="ko-KR" b="1" dirty="0" smtClean="0">
                <a:solidFill>
                  <a:schemeClr val="tx1"/>
                </a:solidFill>
              </a:rPr>
              <a:t>)</a:t>
            </a:r>
            <a:r>
              <a:rPr lang="ko-KR" altLang="ko-KR" b="1" dirty="0" smtClean="0">
                <a:solidFill>
                  <a:schemeClr val="tx1"/>
                </a:solidFill>
              </a:rPr>
              <a:t>을 기준으로 하되 </a:t>
            </a:r>
            <a:r>
              <a:rPr lang="en-US" altLang="ko-KR" b="1" dirty="0" err="1" smtClean="0">
                <a:solidFill>
                  <a:schemeClr val="tx1"/>
                </a:solidFill>
              </a:rPr>
              <a:t>trunc</a:t>
            </a:r>
            <a:r>
              <a:rPr lang="en-US" altLang="ko-KR" b="1" dirty="0" smtClean="0">
                <a:solidFill>
                  <a:schemeClr val="tx1"/>
                </a:solidFill>
              </a:rPr>
              <a:t> </a:t>
            </a:r>
            <a:r>
              <a:rPr lang="ko-KR" altLang="ko-KR" b="1" dirty="0" smtClean="0">
                <a:solidFill>
                  <a:schemeClr val="tx1"/>
                </a:solidFill>
              </a:rPr>
              <a:t>로 소수점 이하는 절삭해서 계산하세요</a:t>
            </a:r>
            <a:r>
              <a:rPr lang="en-US" altLang="ko-KR" b="1" dirty="0" smtClean="0">
                <a:solidFill>
                  <a:schemeClr val="tx1"/>
                </a:solidFill>
              </a:rPr>
              <a:t>.</a:t>
            </a:r>
            <a:endParaRPr lang="ko-KR" altLang="ko-KR" dirty="0" smtClean="0">
              <a:solidFill>
                <a:schemeClr val="tx1"/>
              </a:solidFill>
            </a:endParaRPr>
          </a:p>
        </p:txBody>
      </p:sp>
      <p:pic>
        <p:nvPicPr>
          <p:cNvPr id="12" name="그림 11" descr="4장_p29_그림2.pn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267744" y="4293095"/>
            <a:ext cx="4982457" cy="2428379"/>
          </a:xfrm>
          <a:prstGeom prst="rect">
            <a:avLst/>
          </a:prstGeom>
        </p:spPr>
      </p:pic>
      <p:sp>
        <p:nvSpPr>
          <p:cNvPr id="5" name="직사각형 4"/>
          <p:cNvSpPr/>
          <p:nvPr/>
        </p:nvSpPr>
        <p:spPr>
          <a:xfrm>
            <a:off x="160028" y="1876712"/>
            <a:ext cx="6480720" cy="105865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1500" smtClean="0">
                <a:solidFill>
                  <a:schemeClr val="tx1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select 	e.name, TRUNC((sysdate-e.birthday)/365) </a:t>
            </a:r>
            <a:r>
              <a:rPr lang="ko-KR" altLang="en-US" sz="1500" smtClean="0">
                <a:solidFill>
                  <a:schemeClr val="tx1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나이</a:t>
            </a:r>
            <a:r>
              <a:rPr lang="en-US" altLang="ko-KR" sz="1500" smtClean="0">
                <a:solidFill>
                  <a:schemeClr val="tx1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,</a:t>
            </a:r>
          </a:p>
          <a:p>
            <a:r>
              <a:rPr lang="en-US" altLang="ko-KR" sz="1500" smtClean="0">
                <a:solidFill>
                  <a:schemeClr val="tx1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	e.position </a:t>
            </a:r>
            <a:r>
              <a:rPr lang="ko-KR" altLang="en-US" sz="1500" smtClean="0">
                <a:solidFill>
                  <a:schemeClr val="tx1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현재직급</a:t>
            </a:r>
            <a:r>
              <a:rPr lang="en-US" altLang="ko-KR" sz="1500" smtClean="0">
                <a:solidFill>
                  <a:schemeClr val="tx1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,  g.position </a:t>
            </a:r>
            <a:r>
              <a:rPr lang="ko-KR" altLang="en-US" sz="1500" smtClean="0">
                <a:solidFill>
                  <a:schemeClr val="tx1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예상직급</a:t>
            </a:r>
            <a:endParaRPr lang="en-US" altLang="ko-KR" sz="1500" smtClean="0">
              <a:solidFill>
                <a:schemeClr val="tx1"/>
              </a:solidFill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r>
              <a:rPr lang="en-US" altLang="ko-KR" sz="1500" smtClean="0">
                <a:solidFill>
                  <a:schemeClr val="tx1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from emp2 e, p_grade g</a:t>
            </a:r>
          </a:p>
          <a:p>
            <a:r>
              <a:rPr lang="en-US" altLang="ko-KR" sz="1500" smtClean="0">
                <a:solidFill>
                  <a:schemeClr val="tx1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where trunc((sysdate-e.birthday)/365) between g.s_age and g.e_age;</a:t>
            </a:r>
            <a:endParaRPr lang="ko-KR" altLang="ko-KR" sz="1500" dirty="0" smtClean="0">
              <a:solidFill>
                <a:schemeClr val="tx1"/>
              </a:solidFill>
              <a:latin typeface="굴림체" panose="020B0609000101010101" pitchFamily="49" charset="-127"/>
              <a:ea typeface="굴림체" panose="020B0609000101010101" pitchFamily="49" charset="-127"/>
            </a:endParaRPr>
          </a:p>
        </p:txBody>
      </p:sp>
      <p:cxnSp>
        <p:nvCxnSpPr>
          <p:cNvPr id="7" name="꺾인 연결선 6"/>
          <p:cNvCxnSpPr>
            <a:stCxn id="5" idx="3"/>
            <a:endCxn id="12" idx="3"/>
          </p:cNvCxnSpPr>
          <p:nvPr/>
        </p:nvCxnSpPr>
        <p:spPr>
          <a:xfrm>
            <a:off x="6640748" y="2406038"/>
            <a:ext cx="609453" cy="3101247"/>
          </a:xfrm>
          <a:prstGeom prst="bentConnector3">
            <a:avLst>
              <a:gd name="adj1" fmla="val 137509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직사각형 12"/>
          <p:cNvSpPr/>
          <p:nvPr/>
        </p:nvSpPr>
        <p:spPr>
          <a:xfrm>
            <a:off x="611560" y="1188028"/>
            <a:ext cx="7817038" cy="63389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1400" smtClean="0">
                <a:solidFill>
                  <a:schemeClr val="tx1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emp2 (EMPNO, NAME, BIRTHDAY, DEPTNO, EMP_TYPE, </a:t>
            </a:r>
            <a:r>
              <a:rPr lang="en-US" altLang="ko-KR" sz="1400">
                <a:solidFill>
                  <a:schemeClr val="tx1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TEL </a:t>
            </a:r>
            <a:r>
              <a:rPr lang="en-US" altLang="ko-KR" sz="1400" smtClean="0">
                <a:solidFill>
                  <a:schemeClr val="tx1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, HOBBY, PAY, POSITION, PEMPNO)</a:t>
            </a:r>
            <a:endParaRPr lang="en-US" altLang="ko-KR" sz="1400">
              <a:solidFill>
                <a:schemeClr val="tx1"/>
              </a:solidFill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r>
              <a:rPr lang="en-US" altLang="ko-KR" sz="1400" smtClean="0">
                <a:solidFill>
                  <a:schemeClr val="tx1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p_grade (POSITION, S_AGE, E_AGE, S_YEAR, E_YEAR, S_PAY, E_PAY)</a:t>
            </a:r>
            <a:endParaRPr lang="ko-KR" altLang="ko-KR" sz="1400" dirty="0" smtClean="0">
              <a:solidFill>
                <a:schemeClr val="tx1"/>
              </a:solidFill>
              <a:latin typeface="굴림체" panose="020B0609000101010101" pitchFamily="49" charset="-127"/>
              <a:ea typeface="굴림체" panose="020B0609000101010101" pitchFamily="49" charset="-127"/>
            </a:endParaRPr>
          </a:p>
        </p:txBody>
      </p:sp>
      <p:sp>
        <p:nvSpPr>
          <p:cNvPr id="14" name="직사각형 13"/>
          <p:cNvSpPr/>
          <p:nvPr/>
        </p:nvSpPr>
        <p:spPr>
          <a:xfrm>
            <a:off x="160028" y="3016148"/>
            <a:ext cx="6480720" cy="105865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1500" smtClean="0">
                <a:solidFill>
                  <a:schemeClr val="tx1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select 	e.name, TRUNC((sysdate-e.birthday)/365) </a:t>
            </a:r>
            <a:r>
              <a:rPr lang="ko-KR" altLang="en-US" sz="1500" smtClean="0">
                <a:solidFill>
                  <a:schemeClr val="tx1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나이</a:t>
            </a:r>
            <a:r>
              <a:rPr lang="en-US" altLang="ko-KR" sz="1500" smtClean="0">
                <a:solidFill>
                  <a:schemeClr val="tx1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,</a:t>
            </a:r>
          </a:p>
          <a:p>
            <a:r>
              <a:rPr lang="en-US" altLang="ko-KR" sz="1500" smtClean="0">
                <a:solidFill>
                  <a:schemeClr val="tx1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	e.position </a:t>
            </a:r>
            <a:r>
              <a:rPr lang="ko-KR" altLang="en-US" sz="1500" smtClean="0">
                <a:solidFill>
                  <a:schemeClr val="tx1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현재직급</a:t>
            </a:r>
            <a:r>
              <a:rPr lang="en-US" altLang="ko-KR" sz="1500" smtClean="0">
                <a:solidFill>
                  <a:schemeClr val="tx1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,  g.position </a:t>
            </a:r>
            <a:r>
              <a:rPr lang="ko-KR" altLang="en-US" sz="1500" smtClean="0">
                <a:solidFill>
                  <a:schemeClr val="tx1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예상직급</a:t>
            </a:r>
            <a:endParaRPr lang="en-US" altLang="ko-KR" sz="1500" smtClean="0">
              <a:solidFill>
                <a:schemeClr val="tx1"/>
              </a:solidFill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r>
              <a:rPr lang="en-US" altLang="ko-KR" sz="1500" smtClean="0">
                <a:solidFill>
                  <a:schemeClr val="tx1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from emp2 e </a:t>
            </a:r>
            <a:r>
              <a:rPr lang="en-US" altLang="ko-KR" sz="1500" smtClean="0">
                <a:solidFill>
                  <a:srgbClr val="FF0000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JOIN</a:t>
            </a:r>
            <a:r>
              <a:rPr lang="en-US" altLang="ko-KR" sz="1500" smtClean="0">
                <a:solidFill>
                  <a:schemeClr val="tx1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 p_grade g</a:t>
            </a:r>
          </a:p>
          <a:p>
            <a:r>
              <a:rPr lang="en-US" altLang="ko-KR" sz="1500" smtClean="0">
                <a:solidFill>
                  <a:srgbClr val="FF0000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ON</a:t>
            </a:r>
            <a:r>
              <a:rPr lang="en-US" altLang="ko-KR" sz="1500" smtClean="0">
                <a:solidFill>
                  <a:schemeClr val="tx1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 trunc((sysdate-e.birthday)/365) between g.s_age and g.e_age;</a:t>
            </a:r>
            <a:endParaRPr lang="ko-KR" altLang="ko-KR" sz="1500" dirty="0" smtClean="0">
              <a:solidFill>
                <a:schemeClr val="tx1"/>
              </a:solidFill>
              <a:latin typeface="굴림체" panose="020B0609000101010101" pitchFamily="49" charset="-127"/>
              <a:ea typeface="굴림체" panose="020B0609000101010101" pitchFamily="49" charset="-127"/>
            </a:endParaRPr>
          </a:p>
        </p:txBody>
      </p:sp>
      <p:cxnSp>
        <p:nvCxnSpPr>
          <p:cNvPr id="19" name="꺾인 연결선 18"/>
          <p:cNvCxnSpPr>
            <a:stCxn id="14" idx="3"/>
            <a:endCxn id="12" idx="3"/>
          </p:cNvCxnSpPr>
          <p:nvPr/>
        </p:nvCxnSpPr>
        <p:spPr>
          <a:xfrm>
            <a:off x="6640748" y="3545474"/>
            <a:ext cx="609453" cy="1961811"/>
          </a:xfrm>
          <a:prstGeom prst="bentConnector3">
            <a:avLst>
              <a:gd name="adj1" fmla="val 137509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슬라이드 번호 개체 틀 10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3FECFA04-C600-42F7-A118-FB3FA9C795E5}" type="slidenum">
              <a:rPr lang="ko-KR" altLang="en-US" smtClean="0"/>
              <a:pPr/>
              <a:t>5</a:t>
            </a:fld>
            <a:endParaRPr lang="ko-KR" altLang="en-US"/>
          </a:p>
        </p:txBody>
      </p:sp>
      <p:sp>
        <p:nvSpPr>
          <p:cNvPr id="10" name="직사각형 9"/>
          <p:cNvSpPr/>
          <p:nvPr/>
        </p:nvSpPr>
        <p:spPr>
          <a:xfrm>
            <a:off x="107504" y="20773"/>
            <a:ext cx="8712968" cy="10801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b="1" dirty="0" smtClean="0">
                <a:solidFill>
                  <a:schemeClr val="tx1"/>
                </a:solidFill>
              </a:rPr>
              <a:t>4 . customer </a:t>
            </a:r>
            <a:r>
              <a:rPr lang="ko-KR" altLang="ko-KR" b="1" dirty="0" smtClean="0">
                <a:solidFill>
                  <a:schemeClr val="tx1"/>
                </a:solidFill>
              </a:rPr>
              <a:t>테이블과</a:t>
            </a:r>
            <a:r>
              <a:rPr lang="en-US" altLang="ko-KR" b="1" dirty="0" smtClean="0">
                <a:solidFill>
                  <a:schemeClr val="tx1"/>
                </a:solidFill>
              </a:rPr>
              <a:t> gift </a:t>
            </a:r>
            <a:r>
              <a:rPr lang="ko-KR" altLang="ko-KR" b="1" dirty="0" smtClean="0">
                <a:solidFill>
                  <a:schemeClr val="tx1"/>
                </a:solidFill>
              </a:rPr>
              <a:t>테이블을</a:t>
            </a:r>
            <a:r>
              <a:rPr lang="en-US" altLang="ko-KR" b="1" dirty="0" smtClean="0">
                <a:solidFill>
                  <a:schemeClr val="tx1"/>
                </a:solidFill>
              </a:rPr>
              <a:t> Join</a:t>
            </a:r>
            <a:r>
              <a:rPr lang="ko-KR" altLang="ko-KR" b="1" dirty="0" smtClean="0">
                <a:solidFill>
                  <a:schemeClr val="tx1"/>
                </a:solidFill>
              </a:rPr>
              <a:t>하여 고객이 자기 포인트보다 낮은 포인트의 상품 중 한가지를 선택할 수 있다고 할 때 </a:t>
            </a:r>
            <a:r>
              <a:rPr lang="en-US" altLang="ko-KR" b="1" dirty="0" smtClean="0">
                <a:solidFill>
                  <a:schemeClr val="tx1"/>
                </a:solidFill>
              </a:rPr>
              <a:t>Notebook </a:t>
            </a:r>
            <a:r>
              <a:rPr lang="ko-KR" altLang="ko-KR" b="1" dirty="0" smtClean="0">
                <a:solidFill>
                  <a:schemeClr val="tx1"/>
                </a:solidFill>
              </a:rPr>
              <a:t>을 선택할 수 있는 고객명과 포인트</a:t>
            </a:r>
            <a:r>
              <a:rPr lang="en-US" altLang="ko-KR" b="1" dirty="0" smtClean="0">
                <a:solidFill>
                  <a:schemeClr val="tx1"/>
                </a:solidFill>
              </a:rPr>
              <a:t>, </a:t>
            </a:r>
            <a:r>
              <a:rPr lang="ko-KR" altLang="ko-KR" b="1" dirty="0" smtClean="0">
                <a:solidFill>
                  <a:schemeClr val="tx1"/>
                </a:solidFill>
              </a:rPr>
              <a:t>상품명을 출력하세요</a:t>
            </a:r>
            <a:r>
              <a:rPr lang="en-US" altLang="ko-KR" b="1" dirty="0" smtClean="0">
                <a:solidFill>
                  <a:schemeClr val="tx1"/>
                </a:solidFill>
              </a:rPr>
              <a:t>.</a:t>
            </a:r>
            <a:endParaRPr lang="ko-KR" altLang="ko-KR" dirty="0" smtClean="0">
              <a:solidFill>
                <a:schemeClr val="tx1"/>
              </a:solidFill>
            </a:endParaRPr>
          </a:p>
        </p:txBody>
      </p:sp>
      <p:pic>
        <p:nvPicPr>
          <p:cNvPr id="12" name="그림 11" descr="4장_p29_그림3.pn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27584" y="4505610"/>
            <a:ext cx="5725616" cy="2019734"/>
          </a:xfrm>
          <a:prstGeom prst="rect">
            <a:avLst/>
          </a:prstGeom>
        </p:spPr>
      </p:pic>
      <p:sp>
        <p:nvSpPr>
          <p:cNvPr id="5" name="직사각형 4"/>
          <p:cNvSpPr/>
          <p:nvPr/>
        </p:nvSpPr>
        <p:spPr>
          <a:xfrm>
            <a:off x="450032" y="2951633"/>
            <a:ext cx="6480720" cy="105865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1500" smtClean="0">
                <a:solidFill>
                  <a:schemeClr val="tx1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select 	c.gname </a:t>
            </a:r>
            <a:r>
              <a:rPr lang="ko-KR" altLang="en-US" sz="1500" smtClean="0">
                <a:solidFill>
                  <a:schemeClr val="tx1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고객명</a:t>
            </a:r>
            <a:r>
              <a:rPr lang="en-US" altLang="ko-KR" sz="1500" smtClean="0">
                <a:solidFill>
                  <a:schemeClr val="tx1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, c.point </a:t>
            </a:r>
            <a:r>
              <a:rPr lang="ko-KR" altLang="en-US" sz="1500" smtClean="0">
                <a:solidFill>
                  <a:schemeClr val="tx1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포인트</a:t>
            </a:r>
            <a:r>
              <a:rPr lang="en-US" altLang="ko-KR" sz="1500" smtClean="0">
                <a:solidFill>
                  <a:schemeClr val="tx1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, g.gname </a:t>
            </a:r>
            <a:r>
              <a:rPr lang="ko-KR" altLang="en-US" sz="1500" smtClean="0">
                <a:solidFill>
                  <a:schemeClr val="tx1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상품명</a:t>
            </a:r>
            <a:endParaRPr lang="en-US" altLang="ko-KR" sz="1500" smtClean="0">
              <a:solidFill>
                <a:schemeClr val="tx1"/>
              </a:solidFill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r>
              <a:rPr lang="en-US" altLang="ko-KR" sz="1500" smtClean="0">
                <a:solidFill>
                  <a:schemeClr val="tx1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from customer c JOIN gift g</a:t>
            </a:r>
          </a:p>
          <a:p>
            <a:r>
              <a:rPr lang="en-US" altLang="ko-KR" sz="1500" smtClean="0">
                <a:solidFill>
                  <a:schemeClr val="tx1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ON g.g_start &lt;= c.point and g.gname = 'Notebook';</a:t>
            </a:r>
            <a:endParaRPr lang="ko-KR" altLang="ko-KR" sz="1500" dirty="0" smtClean="0">
              <a:solidFill>
                <a:schemeClr val="tx1"/>
              </a:solidFill>
              <a:latin typeface="굴림체" panose="020B0609000101010101" pitchFamily="49" charset="-127"/>
              <a:ea typeface="굴림체" panose="020B0609000101010101" pitchFamily="49" charset="-127"/>
            </a:endParaRPr>
          </a:p>
        </p:txBody>
      </p:sp>
      <p:cxnSp>
        <p:nvCxnSpPr>
          <p:cNvPr id="6" name="꺾인 연결선 5"/>
          <p:cNvCxnSpPr>
            <a:stCxn id="5" idx="3"/>
            <a:endCxn id="12" idx="3"/>
          </p:cNvCxnSpPr>
          <p:nvPr/>
        </p:nvCxnSpPr>
        <p:spPr>
          <a:xfrm flipH="1">
            <a:off x="6553200" y="3480959"/>
            <a:ext cx="377552" cy="2034518"/>
          </a:xfrm>
          <a:prstGeom prst="bentConnector3">
            <a:avLst>
              <a:gd name="adj1" fmla="val -60548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직사각형 12"/>
          <p:cNvSpPr/>
          <p:nvPr/>
        </p:nvSpPr>
        <p:spPr>
          <a:xfrm>
            <a:off x="450032" y="2284291"/>
            <a:ext cx="6480720" cy="71159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1500" smtClean="0">
                <a:solidFill>
                  <a:schemeClr val="tx1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select 	c.gname </a:t>
            </a:r>
            <a:r>
              <a:rPr lang="ko-KR" altLang="en-US" sz="1500" smtClean="0">
                <a:solidFill>
                  <a:schemeClr val="tx1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고객명</a:t>
            </a:r>
            <a:r>
              <a:rPr lang="en-US" altLang="ko-KR" sz="1500" smtClean="0">
                <a:solidFill>
                  <a:schemeClr val="tx1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, c.point </a:t>
            </a:r>
            <a:r>
              <a:rPr lang="ko-KR" altLang="en-US" sz="1500" smtClean="0">
                <a:solidFill>
                  <a:schemeClr val="tx1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포인트</a:t>
            </a:r>
            <a:r>
              <a:rPr lang="en-US" altLang="ko-KR" sz="1500" smtClean="0">
                <a:solidFill>
                  <a:schemeClr val="tx1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, g.gname </a:t>
            </a:r>
            <a:r>
              <a:rPr lang="ko-KR" altLang="en-US" sz="1500" smtClean="0">
                <a:solidFill>
                  <a:schemeClr val="tx1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상품명</a:t>
            </a:r>
            <a:endParaRPr lang="en-US" altLang="ko-KR" sz="1500" smtClean="0">
              <a:solidFill>
                <a:schemeClr val="tx1"/>
              </a:solidFill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r>
              <a:rPr lang="en-US" altLang="ko-KR" sz="1500" smtClean="0">
                <a:solidFill>
                  <a:schemeClr val="tx1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from customer c, gift g</a:t>
            </a:r>
          </a:p>
          <a:p>
            <a:r>
              <a:rPr lang="en-US" altLang="ko-KR" sz="1500" smtClean="0">
                <a:solidFill>
                  <a:schemeClr val="tx1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where g.g_start &lt;= c.point and g.gname = 'Notebook';</a:t>
            </a:r>
            <a:endParaRPr lang="ko-KR" altLang="ko-KR" sz="1500" dirty="0" smtClean="0">
              <a:solidFill>
                <a:schemeClr val="tx1"/>
              </a:solidFill>
              <a:latin typeface="굴림체" panose="020B0609000101010101" pitchFamily="49" charset="-127"/>
              <a:ea typeface="굴림체" panose="020B0609000101010101" pitchFamily="49" charset="-127"/>
            </a:endParaRPr>
          </a:p>
        </p:txBody>
      </p:sp>
      <p:cxnSp>
        <p:nvCxnSpPr>
          <p:cNvPr id="14" name="꺾인 연결선 13"/>
          <p:cNvCxnSpPr>
            <a:stCxn id="13" idx="3"/>
            <a:endCxn id="12" idx="3"/>
          </p:cNvCxnSpPr>
          <p:nvPr/>
        </p:nvCxnSpPr>
        <p:spPr>
          <a:xfrm flipH="1">
            <a:off x="6553200" y="2640086"/>
            <a:ext cx="377552" cy="2875391"/>
          </a:xfrm>
          <a:prstGeom prst="bentConnector3">
            <a:avLst>
              <a:gd name="adj1" fmla="val -60548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직사각형 17"/>
          <p:cNvSpPr/>
          <p:nvPr/>
        </p:nvSpPr>
        <p:spPr>
          <a:xfrm>
            <a:off x="3912096" y="990752"/>
            <a:ext cx="3707904" cy="63991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1400" smtClean="0">
                <a:solidFill>
                  <a:schemeClr val="tx1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customer( GNO, GNAME, JUMIN, POINT)</a:t>
            </a:r>
            <a:endParaRPr lang="en-US" altLang="ko-KR" sz="1400">
              <a:solidFill>
                <a:schemeClr val="tx1"/>
              </a:solidFill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r>
              <a:rPr lang="en-US" altLang="ko-KR" sz="1400" smtClean="0">
                <a:solidFill>
                  <a:schemeClr val="tx1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gift (GNO, GNAME, G_START, G_END)</a:t>
            </a:r>
            <a:endParaRPr lang="en-US" altLang="ko-KR" sz="1400">
              <a:solidFill>
                <a:schemeClr val="tx1"/>
              </a:solidFill>
              <a:latin typeface="굴림체" panose="020B0609000101010101" pitchFamily="49" charset="-127"/>
              <a:ea typeface="굴림체" panose="020B0609000101010101" pitchFamily="49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슬라이드 번호 개체 틀 10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3FECFA04-C600-42F7-A118-FB3FA9C795E5}" type="slidenum">
              <a:rPr lang="ko-KR" altLang="en-US" smtClean="0"/>
              <a:pPr/>
              <a:t>6</a:t>
            </a:fld>
            <a:endParaRPr lang="ko-KR" altLang="en-US"/>
          </a:p>
        </p:txBody>
      </p:sp>
      <p:sp>
        <p:nvSpPr>
          <p:cNvPr id="10" name="직사각형 9"/>
          <p:cNvSpPr/>
          <p:nvPr/>
        </p:nvSpPr>
        <p:spPr>
          <a:xfrm>
            <a:off x="179512" y="21723"/>
            <a:ext cx="8640960" cy="98718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b="1" dirty="0" smtClean="0">
                <a:solidFill>
                  <a:schemeClr val="tx1"/>
                </a:solidFill>
              </a:rPr>
              <a:t>5. professor </a:t>
            </a:r>
            <a:r>
              <a:rPr lang="ko-KR" altLang="ko-KR" b="1" dirty="0" smtClean="0">
                <a:solidFill>
                  <a:schemeClr val="tx1"/>
                </a:solidFill>
              </a:rPr>
              <a:t>테이블에서 교수의 번호</a:t>
            </a:r>
            <a:r>
              <a:rPr lang="en-US" altLang="ko-KR" b="1" dirty="0" smtClean="0">
                <a:solidFill>
                  <a:schemeClr val="tx1"/>
                </a:solidFill>
              </a:rPr>
              <a:t>, </a:t>
            </a:r>
            <a:r>
              <a:rPr lang="ko-KR" altLang="ko-KR" b="1" dirty="0" smtClean="0">
                <a:solidFill>
                  <a:schemeClr val="tx1"/>
                </a:solidFill>
              </a:rPr>
              <a:t>교수이름</a:t>
            </a:r>
            <a:r>
              <a:rPr lang="en-US" altLang="ko-KR" b="1" dirty="0" smtClean="0">
                <a:solidFill>
                  <a:schemeClr val="tx1"/>
                </a:solidFill>
              </a:rPr>
              <a:t>, </a:t>
            </a:r>
            <a:r>
              <a:rPr lang="ko-KR" altLang="ko-KR" b="1" dirty="0" smtClean="0">
                <a:solidFill>
                  <a:schemeClr val="tx1"/>
                </a:solidFill>
              </a:rPr>
              <a:t>입사일</a:t>
            </a:r>
            <a:r>
              <a:rPr lang="en-US" altLang="ko-KR" b="1" dirty="0" smtClean="0">
                <a:solidFill>
                  <a:schemeClr val="tx1"/>
                </a:solidFill>
              </a:rPr>
              <a:t>, </a:t>
            </a:r>
            <a:r>
              <a:rPr lang="ko-KR" altLang="ko-KR" b="1" dirty="0" smtClean="0">
                <a:solidFill>
                  <a:schemeClr val="tx1"/>
                </a:solidFill>
              </a:rPr>
              <a:t>자신보다 입사일 빠른 사람 인원수를 출력하세요</a:t>
            </a:r>
            <a:r>
              <a:rPr lang="en-US" altLang="ko-KR" b="1" dirty="0" smtClean="0">
                <a:solidFill>
                  <a:schemeClr val="tx1"/>
                </a:solidFill>
              </a:rPr>
              <a:t>. </a:t>
            </a:r>
            <a:r>
              <a:rPr lang="ko-KR" altLang="ko-KR" b="1" dirty="0" smtClean="0">
                <a:solidFill>
                  <a:schemeClr val="tx1"/>
                </a:solidFill>
              </a:rPr>
              <a:t>단 자신보다 입사일이 빠른 사람수를 오름차순으로 출력하세요</a:t>
            </a:r>
            <a:r>
              <a:rPr lang="en-US" altLang="ko-KR" b="1" dirty="0" smtClean="0">
                <a:solidFill>
                  <a:schemeClr val="tx1"/>
                </a:solidFill>
              </a:rPr>
              <a:t>.</a:t>
            </a:r>
            <a:r>
              <a:rPr lang="en-US" altLang="ko-KR" dirty="0" smtClean="0">
                <a:solidFill>
                  <a:schemeClr val="tx1"/>
                </a:solidFill>
              </a:rPr>
              <a:t>  (Oracle Join </a:t>
            </a:r>
            <a:r>
              <a:rPr lang="ko-KR" altLang="ko-KR" dirty="0" smtClean="0">
                <a:solidFill>
                  <a:schemeClr val="tx1"/>
                </a:solidFill>
              </a:rPr>
              <a:t>구문과</a:t>
            </a:r>
            <a:r>
              <a:rPr lang="en-US" altLang="ko-KR" dirty="0" smtClean="0">
                <a:solidFill>
                  <a:schemeClr val="tx1"/>
                </a:solidFill>
              </a:rPr>
              <a:t> ANSI Join </a:t>
            </a:r>
            <a:r>
              <a:rPr lang="ko-KR" altLang="ko-KR" dirty="0" smtClean="0">
                <a:solidFill>
                  <a:schemeClr val="tx1"/>
                </a:solidFill>
              </a:rPr>
              <a:t>구문으로 각각</a:t>
            </a:r>
            <a:r>
              <a:rPr lang="en-US" altLang="ko-KR" dirty="0" smtClean="0">
                <a:solidFill>
                  <a:schemeClr val="tx1"/>
                </a:solidFill>
              </a:rPr>
              <a:t> SQL</a:t>
            </a:r>
            <a:r>
              <a:rPr lang="ko-KR" altLang="ko-KR" dirty="0" smtClean="0">
                <a:solidFill>
                  <a:schemeClr val="tx1"/>
                </a:solidFill>
              </a:rPr>
              <a:t>을 작성하세요</a:t>
            </a:r>
            <a:r>
              <a:rPr lang="en-US" altLang="ko-KR" dirty="0" smtClean="0">
                <a:solidFill>
                  <a:schemeClr val="tx1"/>
                </a:solidFill>
              </a:rPr>
              <a:t>)</a:t>
            </a:r>
            <a:endParaRPr lang="ko-KR" altLang="ko-KR" dirty="0" smtClean="0">
              <a:solidFill>
                <a:schemeClr val="tx1"/>
              </a:solidFill>
            </a:endParaRPr>
          </a:p>
        </p:txBody>
      </p:sp>
      <p:pic>
        <p:nvPicPr>
          <p:cNvPr id="12" name="그림 11" descr="4장_p28_그림1.pn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176936" y="3769147"/>
            <a:ext cx="4752528" cy="2952328"/>
          </a:xfrm>
          <a:prstGeom prst="rect">
            <a:avLst/>
          </a:prstGeom>
        </p:spPr>
      </p:pic>
      <p:cxnSp>
        <p:nvCxnSpPr>
          <p:cNvPr id="6" name="꺾인 연결선 5"/>
          <p:cNvCxnSpPr>
            <a:stCxn id="13" idx="2"/>
            <a:endCxn id="12" idx="0"/>
          </p:cNvCxnSpPr>
          <p:nvPr/>
        </p:nvCxnSpPr>
        <p:spPr>
          <a:xfrm rot="5400000">
            <a:off x="6304923" y="3359036"/>
            <a:ext cx="658388" cy="161834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직사각형 6"/>
          <p:cNvSpPr/>
          <p:nvPr/>
        </p:nvSpPr>
        <p:spPr>
          <a:xfrm>
            <a:off x="127698" y="1421685"/>
            <a:ext cx="4280622" cy="167801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1500" smtClean="0">
                <a:solidFill>
                  <a:schemeClr val="tx1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select 	p1.profno, p1.name</a:t>
            </a:r>
          </a:p>
          <a:p>
            <a:r>
              <a:rPr lang="en-US" altLang="ko-KR" sz="1500" smtClean="0">
                <a:solidFill>
                  <a:schemeClr val="tx1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,to_char(p1.hiredate, 'yyyy/mm/dd') </a:t>
            </a:r>
            <a:r>
              <a:rPr lang="ko-KR" altLang="en-US" sz="1500" smtClean="0">
                <a:solidFill>
                  <a:schemeClr val="tx1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입사일</a:t>
            </a:r>
            <a:endParaRPr lang="en-US" altLang="ko-KR" sz="1500" smtClean="0">
              <a:solidFill>
                <a:schemeClr val="tx1"/>
              </a:solidFill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r>
              <a:rPr lang="en-US" altLang="ko-KR" sz="1500" smtClean="0">
                <a:solidFill>
                  <a:schemeClr val="tx1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,count(p2.hiredate) </a:t>
            </a:r>
            <a:r>
              <a:rPr lang="ko-KR" altLang="en-US" sz="1500" smtClean="0">
                <a:solidFill>
                  <a:schemeClr val="tx1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인원수</a:t>
            </a:r>
            <a:endParaRPr lang="en-US" altLang="ko-KR" sz="1500" smtClean="0">
              <a:solidFill>
                <a:schemeClr val="tx1"/>
              </a:solidFill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r>
              <a:rPr lang="en-US" altLang="ko-KR" sz="1500" smtClean="0">
                <a:solidFill>
                  <a:schemeClr val="tx1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from professor p1, professor p2</a:t>
            </a:r>
          </a:p>
          <a:p>
            <a:r>
              <a:rPr lang="en-US" altLang="ko-KR" sz="1500" smtClean="0">
                <a:solidFill>
                  <a:schemeClr val="tx1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where p2.hiredate(+) &lt; p1.hiredate</a:t>
            </a:r>
          </a:p>
          <a:p>
            <a:r>
              <a:rPr lang="en-US" altLang="ko-KR" sz="1500" smtClean="0">
                <a:solidFill>
                  <a:schemeClr val="tx1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group by p1.profno, p1.name, p1.hiredate</a:t>
            </a:r>
          </a:p>
          <a:p>
            <a:r>
              <a:rPr lang="en-US" altLang="ko-KR" sz="1500" smtClean="0">
                <a:solidFill>
                  <a:schemeClr val="tx1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order by 4;</a:t>
            </a:r>
            <a:endParaRPr lang="ko-KR" altLang="ko-KR" sz="1500" dirty="0" smtClean="0">
              <a:solidFill>
                <a:schemeClr val="tx1"/>
              </a:solidFill>
              <a:latin typeface="굴림체" panose="020B0609000101010101" pitchFamily="49" charset="-127"/>
              <a:ea typeface="굴림체" panose="020B0609000101010101" pitchFamily="49" charset="-127"/>
            </a:endParaRPr>
          </a:p>
        </p:txBody>
      </p:sp>
      <p:cxnSp>
        <p:nvCxnSpPr>
          <p:cNvPr id="8" name="꺾인 연결선 7"/>
          <p:cNvCxnSpPr>
            <a:stCxn id="7" idx="2"/>
            <a:endCxn id="12" idx="0"/>
          </p:cNvCxnSpPr>
          <p:nvPr/>
        </p:nvCxnSpPr>
        <p:spPr>
          <a:xfrm rot="16200000" flipH="1">
            <a:off x="4075880" y="1291827"/>
            <a:ext cx="669448" cy="4285191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직사각형 8"/>
          <p:cNvSpPr/>
          <p:nvPr/>
        </p:nvSpPr>
        <p:spPr>
          <a:xfrm>
            <a:off x="144054" y="1014105"/>
            <a:ext cx="7991400" cy="33205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1400" smtClean="0">
                <a:solidFill>
                  <a:schemeClr val="tx1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professor(PROFNO, NAME, ID, </a:t>
            </a:r>
            <a:r>
              <a:rPr lang="en-US" altLang="ko-KR" sz="1400">
                <a:solidFill>
                  <a:schemeClr val="tx1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POSITION </a:t>
            </a:r>
            <a:r>
              <a:rPr lang="en-US" altLang="ko-KR" sz="1400" smtClean="0">
                <a:solidFill>
                  <a:schemeClr val="tx1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, PAY, HIREDATE, BONUS, DEPTNO, EMAIL, HPAGE)</a:t>
            </a:r>
            <a:endParaRPr lang="en-US" altLang="ko-KR" sz="1400">
              <a:solidFill>
                <a:schemeClr val="tx1"/>
              </a:solidFill>
              <a:latin typeface="굴림체" panose="020B0609000101010101" pitchFamily="49" charset="-127"/>
              <a:ea typeface="굴림체" panose="020B0609000101010101" pitchFamily="49" charset="-127"/>
            </a:endParaRPr>
          </a:p>
        </p:txBody>
      </p:sp>
      <p:sp>
        <p:nvSpPr>
          <p:cNvPr id="13" name="직사각형 12"/>
          <p:cNvSpPr/>
          <p:nvPr/>
        </p:nvSpPr>
        <p:spPr>
          <a:xfrm>
            <a:off x="4402022" y="1432745"/>
            <a:ext cx="4626024" cy="167801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1500" smtClean="0">
                <a:solidFill>
                  <a:schemeClr val="tx1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select 	p1.profno, p1.name</a:t>
            </a:r>
          </a:p>
          <a:p>
            <a:r>
              <a:rPr lang="en-US" altLang="ko-KR" sz="1500" smtClean="0">
                <a:solidFill>
                  <a:schemeClr val="tx1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,to_char(p1.hiredate, 'yyyy/mm/dd') </a:t>
            </a:r>
            <a:r>
              <a:rPr lang="ko-KR" altLang="en-US" sz="1500" smtClean="0">
                <a:solidFill>
                  <a:schemeClr val="tx1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입사일</a:t>
            </a:r>
            <a:endParaRPr lang="en-US" altLang="ko-KR" sz="1500" smtClean="0">
              <a:solidFill>
                <a:schemeClr val="tx1"/>
              </a:solidFill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r>
              <a:rPr lang="en-US" altLang="ko-KR" sz="1500" smtClean="0">
                <a:solidFill>
                  <a:schemeClr val="tx1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,count(p2.hiredate) </a:t>
            </a:r>
            <a:r>
              <a:rPr lang="ko-KR" altLang="en-US" sz="1500" smtClean="0">
                <a:solidFill>
                  <a:schemeClr val="tx1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인원수</a:t>
            </a:r>
            <a:endParaRPr lang="en-US" altLang="ko-KR" sz="1500" smtClean="0">
              <a:solidFill>
                <a:schemeClr val="tx1"/>
              </a:solidFill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r>
              <a:rPr lang="en-US" altLang="ko-KR" sz="1500" smtClean="0">
                <a:solidFill>
                  <a:schemeClr val="tx1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from professor p1 </a:t>
            </a:r>
            <a:r>
              <a:rPr lang="en-US" altLang="ko-KR" sz="1500" smtClean="0">
                <a:solidFill>
                  <a:srgbClr val="FF0000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LEFT OUTER JOIN </a:t>
            </a:r>
            <a:r>
              <a:rPr lang="en-US" altLang="ko-KR" sz="1500" smtClean="0">
                <a:solidFill>
                  <a:schemeClr val="tx1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professor p2</a:t>
            </a:r>
          </a:p>
          <a:p>
            <a:r>
              <a:rPr lang="en-US" altLang="ko-KR" sz="1500" smtClean="0">
                <a:solidFill>
                  <a:srgbClr val="FF0000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ON</a:t>
            </a:r>
            <a:r>
              <a:rPr lang="en-US" altLang="ko-KR" sz="1500" smtClean="0">
                <a:solidFill>
                  <a:schemeClr val="tx1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 p2.hiredate(+) &lt; p1.hiredate</a:t>
            </a:r>
          </a:p>
          <a:p>
            <a:r>
              <a:rPr lang="en-US" altLang="ko-KR" sz="1500" smtClean="0">
                <a:solidFill>
                  <a:schemeClr val="tx1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group by p1.profno, p1.name, p1.hiredate</a:t>
            </a:r>
          </a:p>
          <a:p>
            <a:r>
              <a:rPr lang="en-US" altLang="ko-KR" sz="1500" smtClean="0">
                <a:solidFill>
                  <a:schemeClr val="tx1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order by 4;</a:t>
            </a:r>
            <a:endParaRPr lang="ko-KR" altLang="ko-KR" sz="1500" dirty="0" smtClean="0">
              <a:solidFill>
                <a:schemeClr val="tx1"/>
              </a:solidFill>
              <a:latin typeface="굴림체" panose="020B0609000101010101" pitchFamily="49" charset="-127"/>
              <a:ea typeface="굴림체" panose="020B0609000101010101" pitchFamily="49" charset="-127"/>
            </a:endParaRPr>
          </a:p>
        </p:txBody>
      </p:sp>
      <p:sp>
        <p:nvSpPr>
          <p:cNvPr id="28" name="직사각형 27"/>
          <p:cNvSpPr/>
          <p:nvPr/>
        </p:nvSpPr>
        <p:spPr>
          <a:xfrm>
            <a:off x="127698" y="3473624"/>
            <a:ext cx="3347826" cy="338437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1000" smtClean="0">
                <a:solidFill>
                  <a:schemeClr val="tx1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select  </a:t>
            </a:r>
            <a:r>
              <a:rPr lang="en-US" altLang="ko-KR" sz="1000">
                <a:solidFill>
                  <a:schemeClr val="tx1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profno, name, hiredate from professor;</a:t>
            </a:r>
          </a:p>
          <a:p>
            <a:r>
              <a:rPr lang="en-US" altLang="ko-KR" sz="1000" smtClean="0">
                <a:solidFill>
                  <a:schemeClr val="tx1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    </a:t>
            </a:r>
            <a:r>
              <a:rPr lang="en-US" altLang="ko-KR" sz="1000">
                <a:solidFill>
                  <a:schemeClr val="tx1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PROFNO NAME                 HIREDATE</a:t>
            </a:r>
          </a:p>
          <a:p>
            <a:r>
              <a:rPr lang="en-US" altLang="ko-KR" sz="1000">
                <a:solidFill>
                  <a:schemeClr val="tx1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---------- -------------------- --------</a:t>
            </a:r>
          </a:p>
          <a:p>
            <a:r>
              <a:rPr lang="en-US" altLang="ko-KR" sz="1000">
                <a:solidFill>
                  <a:schemeClr val="tx1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      1001 Audie Murphy         80/06/23</a:t>
            </a:r>
          </a:p>
          <a:p>
            <a:r>
              <a:rPr lang="en-US" altLang="ko-KR" sz="1000">
                <a:solidFill>
                  <a:schemeClr val="tx1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      1002 Angela Bassett       87/01/30</a:t>
            </a:r>
          </a:p>
          <a:p>
            <a:r>
              <a:rPr lang="en-US" altLang="ko-KR" sz="1000">
                <a:solidFill>
                  <a:schemeClr val="tx1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      1003 Jessica Lange        98/03/22</a:t>
            </a:r>
          </a:p>
          <a:p>
            <a:r>
              <a:rPr lang="en-US" altLang="ko-KR" sz="1000">
                <a:solidFill>
                  <a:schemeClr val="tx1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      2001 Winona Ryder         01/09/01</a:t>
            </a:r>
          </a:p>
          <a:p>
            <a:r>
              <a:rPr lang="en-US" altLang="ko-KR" sz="1000">
                <a:solidFill>
                  <a:schemeClr val="tx1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      2002 Michelle Pfeiffer    85/11/30</a:t>
            </a:r>
          </a:p>
          <a:p>
            <a:r>
              <a:rPr lang="en-US" altLang="ko-KR" sz="1000">
                <a:solidFill>
                  <a:schemeClr val="tx1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      2003 Whoopi Goldberg      82/04/29</a:t>
            </a:r>
          </a:p>
          <a:p>
            <a:r>
              <a:rPr lang="en-US" altLang="ko-KR" sz="1000">
                <a:solidFill>
                  <a:schemeClr val="tx1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      3001 Emma Thompson        81/10/23</a:t>
            </a:r>
          </a:p>
          <a:p>
            <a:r>
              <a:rPr lang="en-US" altLang="ko-KR" sz="1000">
                <a:solidFill>
                  <a:schemeClr val="tx1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      3002 Julia Roberts        97/07/01</a:t>
            </a:r>
          </a:p>
          <a:p>
            <a:r>
              <a:rPr lang="en-US" altLang="ko-KR" sz="1000">
                <a:solidFill>
                  <a:schemeClr val="tx1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      3003 Sharon Stone         02/02/24</a:t>
            </a:r>
          </a:p>
          <a:p>
            <a:r>
              <a:rPr lang="en-US" altLang="ko-KR" sz="1000">
                <a:solidFill>
                  <a:schemeClr val="tx1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      4001 Meryl Streep         81/10/23</a:t>
            </a:r>
          </a:p>
          <a:p>
            <a:r>
              <a:rPr lang="en-US" altLang="ko-KR" sz="1000">
                <a:solidFill>
                  <a:schemeClr val="tx1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      4002 Susan Sarandon       09/08/30</a:t>
            </a:r>
          </a:p>
          <a:p>
            <a:r>
              <a:rPr lang="en-US" altLang="ko-KR" sz="1000">
                <a:solidFill>
                  <a:schemeClr val="tx1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      4003 Nicole Kidman        99/12/01</a:t>
            </a:r>
          </a:p>
          <a:p>
            <a:r>
              <a:rPr lang="en-US" altLang="ko-KR" sz="1000">
                <a:solidFill>
                  <a:schemeClr val="tx1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      4004 Holly Hunter         09/01/28</a:t>
            </a:r>
          </a:p>
          <a:p>
            <a:r>
              <a:rPr lang="en-US" altLang="ko-KR" sz="1000">
                <a:solidFill>
                  <a:schemeClr val="tx1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      4005 Meg Ryan             85/09/18</a:t>
            </a:r>
          </a:p>
          <a:p>
            <a:r>
              <a:rPr lang="en-US" altLang="ko-KR" sz="1000">
                <a:solidFill>
                  <a:schemeClr val="tx1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      4006 Andie Macdowell      10/06/28</a:t>
            </a:r>
          </a:p>
          <a:p>
            <a:r>
              <a:rPr lang="en-US" altLang="ko-KR" sz="1000">
                <a:solidFill>
                  <a:schemeClr val="tx1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      4007 Jodie Foster         01/05/23</a:t>
            </a:r>
          </a:p>
          <a:p>
            <a:endParaRPr lang="en-US" altLang="ko-KR" sz="1000">
              <a:solidFill>
                <a:schemeClr val="tx1"/>
              </a:solidFill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r>
              <a:rPr lang="en-US" altLang="ko-KR" sz="1000">
                <a:solidFill>
                  <a:schemeClr val="tx1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16 </a:t>
            </a:r>
            <a:r>
              <a:rPr lang="ko-KR" altLang="en-US" sz="1000">
                <a:solidFill>
                  <a:schemeClr val="tx1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개의 행이 선택되었습니다</a:t>
            </a:r>
            <a:r>
              <a:rPr lang="en-US" altLang="ko-KR" sz="1000">
                <a:solidFill>
                  <a:schemeClr val="tx1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.</a:t>
            </a:r>
            <a:endParaRPr lang="ko-KR" altLang="ko-KR" sz="1000" dirty="0" smtClean="0">
              <a:solidFill>
                <a:schemeClr val="tx1"/>
              </a:solidFill>
              <a:latin typeface="굴림체" panose="020B0609000101010101" pitchFamily="49" charset="-127"/>
              <a:ea typeface="굴림체" panose="020B0609000101010101" pitchFamily="49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슬라이드 번호 개체 틀 10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3FECFA04-C600-42F7-A118-FB3FA9C795E5}" type="slidenum">
              <a:rPr lang="ko-KR" altLang="en-US" smtClean="0"/>
              <a:pPr/>
              <a:t>7</a:t>
            </a:fld>
            <a:endParaRPr lang="ko-KR" altLang="en-US"/>
          </a:p>
        </p:txBody>
      </p:sp>
      <p:sp>
        <p:nvSpPr>
          <p:cNvPr id="10" name="직사각형 9"/>
          <p:cNvSpPr/>
          <p:nvPr/>
        </p:nvSpPr>
        <p:spPr>
          <a:xfrm>
            <a:off x="107504" y="188640"/>
            <a:ext cx="8784976" cy="100811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b="1" dirty="0" smtClean="0">
                <a:solidFill>
                  <a:schemeClr val="tx1"/>
                </a:solidFill>
              </a:rPr>
              <a:t>6. </a:t>
            </a:r>
            <a:r>
              <a:rPr lang="en-US" altLang="ko-KR" b="1" dirty="0" err="1" smtClean="0">
                <a:solidFill>
                  <a:schemeClr val="tx1"/>
                </a:solidFill>
              </a:rPr>
              <a:t>emp</a:t>
            </a:r>
            <a:r>
              <a:rPr lang="en-US" altLang="ko-KR" b="1" dirty="0" smtClean="0">
                <a:solidFill>
                  <a:schemeClr val="tx1"/>
                </a:solidFill>
              </a:rPr>
              <a:t> </a:t>
            </a:r>
            <a:r>
              <a:rPr lang="ko-KR" altLang="ko-KR" b="1" dirty="0" smtClean="0">
                <a:solidFill>
                  <a:schemeClr val="tx1"/>
                </a:solidFill>
              </a:rPr>
              <a:t>테이블에서 사원번호</a:t>
            </a:r>
            <a:r>
              <a:rPr lang="en-US" altLang="ko-KR" b="1" dirty="0" smtClean="0">
                <a:solidFill>
                  <a:schemeClr val="tx1"/>
                </a:solidFill>
              </a:rPr>
              <a:t>, </a:t>
            </a:r>
            <a:r>
              <a:rPr lang="ko-KR" altLang="ko-KR" b="1" dirty="0" smtClean="0">
                <a:solidFill>
                  <a:schemeClr val="tx1"/>
                </a:solidFill>
              </a:rPr>
              <a:t>사원이름</a:t>
            </a:r>
            <a:r>
              <a:rPr lang="en-US" altLang="ko-KR" b="1" dirty="0" smtClean="0">
                <a:solidFill>
                  <a:schemeClr val="tx1"/>
                </a:solidFill>
              </a:rPr>
              <a:t>, </a:t>
            </a:r>
            <a:r>
              <a:rPr lang="ko-KR" altLang="ko-KR" b="1" dirty="0" smtClean="0">
                <a:solidFill>
                  <a:schemeClr val="tx1"/>
                </a:solidFill>
              </a:rPr>
              <a:t>입사일</a:t>
            </a:r>
            <a:r>
              <a:rPr lang="en-US" altLang="ko-KR" b="1" dirty="0" smtClean="0">
                <a:solidFill>
                  <a:schemeClr val="tx1"/>
                </a:solidFill>
              </a:rPr>
              <a:t>, </a:t>
            </a:r>
            <a:r>
              <a:rPr lang="ko-KR" altLang="ko-KR" b="1" dirty="0" smtClean="0">
                <a:solidFill>
                  <a:schemeClr val="tx1"/>
                </a:solidFill>
              </a:rPr>
              <a:t>자신보다  먼저 입사한 사람 인원수를 출력하세요</a:t>
            </a:r>
            <a:r>
              <a:rPr lang="en-US" altLang="ko-KR" b="1" dirty="0" smtClean="0">
                <a:solidFill>
                  <a:schemeClr val="tx1"/>
                </a:solidFill>
              </a:rPr>
              <a:t>. </a:t>
            </a:r>
            <a:r>
              <a:rPr lang="ko-KR" altLang="ko-KR" b="1" dirty="0" smtClean="0">
                <a:solidFill>
                  <a:schemeClr val="tx1"/>
                </a:solidFill>
              </a:rPr>
              <a:t>단 자신보다 입사일이 빠른 사람수를 오름차순으로 출력하세요</a:t>
            </a:r>
            <a:r>
              <a:rPr lang="en-US" altLang="ko-KR" b="1" dirty="0" smtClean="0">
                <a:solidFill>
                  <a:schemeClr val="tx1"/>
                </a:solidFill>
              </a:rPr>
              <a:t>.</a:t>
            </a:r>
            <a:endParaRPr lang="ko-KR" altLang="ko-KR" dirty="0" smtClean="0">
              <a:solidFill>
                <a:schemeClr val="tx1"/>
              </a:solidFill>
            </a:endParaRPr>
          </a:p>
          <a:p>
            <a:r>
              <a:rPr lang="en-US" altLang="ko-KR" dirty="0" smtClean="0">
                <a:solidFill>
                  <a:schemeClr val="tx1"/>
                </a:solidFill>
              </a:rPr>
              <a:t>(Oracle Join </a:t>
            </a:r>
            <a:r>
              <a:rPr lang="ko-KR" altLang="ko-KR" dirty="0" smtClean="0">
                <a:solidFill>
                  <a:schemeClr val="tx1"/>
                </a:solidFill>
              </a:rPr>
              <a:t>구문과</a:t>
            </a:r>
            <a:r>
              <a:rPr lang="en-US" altLang="ko-KR" dirty="0" smtClean="0">
                <a:solidFill>
                  <a:schemeClr val="tx1"/>
                </a:solidFill>
              </a:rPr>
              <a:t> ANSI Join </a:t>
            </a:r>
            <a:r>
              <a:rPr lang="ko-KR" altLang="ko-KR" dirty="0" smtClean="0">
                <a:solidFill>
                  <a:schemeClr val="tx1"/>
                </a:solidFill>
              </a:rPr>
              <a:t>구문으로 각각</a:t>
            </a:r>
            <a:r>
              <a:rPr lang="en-US" altLang="ko-KR" dirty="0" smtClean="0">
                <a:solidFill>
                  <a:schemeClr val="tx1"/>
                </a:solidFill>
              </a:rPr>
              <a:t> SQL</a:t>
            </a:r>
            <a:r>
              <a:rPr lang="ko-KR" altLang="ko-KR" dirty="0" smtClean="0">
                <a:solidFill>
                  <a:schemeClr val="tx1"/>
                </a:solidFill>
              </a:rPr>
              <a:t>을 작성하세요</a:t>
            </a:r>
            <a:r>
              <a:rPr lang="en-US" altLang="ko-KR" dirty="0" smtClean="0">
                <a:solidFill>
                  <a:schemeClr val="tx1"/>
                </a:solidFill>
              </a:rPr>
              <a:t>)</a:t>
            </a:r>
            <a:endParaRPr lang="ko-KR" altLang="ko-KR" dirty="0" smtClean="0">
              <a:solidFill>
                <a:schemeClr val="tx1"/>
              </a:solidFill>
            </a:endParaRPr>
          </a:p>
        </p:txBody>
      </p:sp>
      <p:pic>
        <p:nvPicPr>
          <p:cNvPr id="12" name="그림 11" descr="4장_p28_그림2.pn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368041" y="4523473"/>
            <a:ext cx="3524439" cy="2174978"/>
          </a:xfrm>
          <a:prstGeom prst="rect">
            <a:avLst/>
          </a:prstGeom>
        </p:spPr>
      </p:pic>
      <p:cxnSp>
        <p:nvCxnSpPr>
          <p:cNvPr id="5" name="꺾인 연결선 4"/>
          <p:cNvCxnSpPr>
            <a:stCxn id="15" idx="2"/>
            <a:endCxn id="12" idx="1"/>
          </p:cNvCxnSpPr>
          <p:nvPr/>
        </p:nvCxnSpPr>
        <p:spPr>
          <a:xfrm rot="16200000" flipH="1">
            <a:off x="4334472" y="4577392"/>
            <a:ext cx="1257045" cy="810094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직사각형 5"/>
          <p:cNvSpPr/>
          <p:nvPr/>
        </p:nvSpPr>
        <p:spPr>
          <a:xfrm>
            <a:off x="135610" y="1600656"/>
            <a:ext cx="8900886" cy="13242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1500" smtClean="0">
                <a:solidFill>
                  <a:schemeClr val="tx1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select e1.empno, e1.ename,to_char(e1.hiredate, 'yy/mm/dd') </a:t>
            </a:r>
            <a:r>
              <a:rPr lang="ko-KR" altLang="en-US" sz="1500" smtClean="0">
                <a:solidFill>
                  <a:schemeClr val="tx1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입사일</a:t>
            </a:r>
            <a:r>
              <a:rPr lang="en-US" altLang="ko-KR" sz="1500" smtClean="0">
                <a:solidFill>
                  <a:schemeClr val="tx1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,count(e2.hiredate) </a:t>
            </a:r>
            <a:r>
              <a:rPr lang="ko-KR" altLang="en-US" sz="1500" smtClean="0">
                <a:solidFill>
                  <a:schemeClr val="tx1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인원수</a:t>
            </a:r>
            <a:endParaRPr lang="en-US" altLang="ko-KR" sz="1500" smtClean="0">
              <a:solidFill>
                <a:schemeClr val="tx1"/>
              </a:solidFill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r>
              <a:rPr lang="en-US" altLang="ko-KR" sz="1500" smtClean="0">
                <a:solidFill>
                  <a:schemeClr val="tx1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from emp e1, emp e2</a:t>
            </a:r>
          </a:p>
          <a:p>
            <a:r>
              <a:rPr lang="en-US" altLang="ko-KR" sz="1500" smtClean="0">
                <a:solidFill>
                  <a:schemeClr val="tx1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where e2.hiredate(+) &lt; e1.hiredate and e1.hiredate IS NOT NULL</a:t>
            </a:r>
          </a:p>
          <a:p>
            <a:r>
              <a:rPr lang="en-US" altLang="ko-KR" sz="1500" smtClean="0">
                <a:solidFill>
                  <a:schemeClr val="tx1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group by e1.empno, e1.ename, to_char(e1.hiredate, 'yy/mm/dd')</a:t>
            </a:r>
          </a:p>
          <a:p>
            <a:r>
              <a:rPr lang="en-US" altLang="ko-KR" sz="1500" smtClean="0">
                <a:solidFill>
                  <a:schemeClr val="tx1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order by 4;</a:t>
            </a:r>
            <a:endParaRPr lang="ko-KR" altLang="ko-KR" sz="1500" dirty="0" smtClean="0">
              <a:solidFill>
                <a:schemeClr val="tx1"/>
              </a:solidFill>
              <a:latin typeface="굴림체" panose="020B0609000101010101" pitchFamily="49" charset="-127"/>
              <a:ea typeface="굴림체" panose="020B0609000101010101" pitchFamily="49" charset="-127"/>
            </a:endParaRPr>
          </a:p>
        </p:txBody>
      </p:sp>
      <p:sp>
        <p:nvSpPr>
          <p:cNvPr id="8" name="직사각형 7"/>
          <p:cNvSpPr/>
          <p:nvPr/>
        </p:nvSpPr>
        <p:spPr>
          <a:xfrm>
            <a:off x="251520" y="1192231"/>
            <a:ext cx="5237886" cy="33205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1400" smtClean="0">
                <a:solidFill>
                  <a:schemeClr val="tx1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emp(EMPNO, ENAME,JOB, MGR, HIREDATE, SAL, COMM, DEPTNO)</a:t>
            </a:r>
            <a:endParaRPr lang="en-US" altLang="ko-KR" sz="1400">
              <a:solidFill>
                <a:schemeClr val="tx1"/>
              </a:solidFill>
              <a:latin typeface="굴림체" panose="020B0609000101010101" pitchFamily="49" charset="-127"/>
              <a:ea typeface="굴림체" panose="020B0609000101010101" pitchFamily="49" charset="-127"/>
            </a:endParaRPr>
          </a:p>
        </p:txBody>
      </p:sp>
      <p:sp>
        <p:nvSpPr>
          <p:cNvPr id="15" name="직사각형 14"/>
          <p:cNvSpPr/>
          <p:nvPr/>
        </p:nvSpPr>
        <p:spPr>
          <a:xfrm>
            <a:off x="107504" y="3029629"/>
            <a:ext cx="8900886" cy="13242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1500" smtClean="0">
                <a:solidFill>
                  <a:schemeClr val="tx1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select e1.empno, e1.ename,to_char(e1.hiredate, 'yy/mm/dd') </a:t>
            </a:r>
            <a:r>
              <a:rPr lang="ko-KR" altLang="en-US" sz="1500" smtClean="0">
                <a:solidFill>
                  <a:schemeClr val="tx1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입사일</a:t>
            </a:r>
            <a:r>
              <a:rPr lang="en-US" altLang="ko-KR" sz="1500" smtClean="0">
                <a:solidFill>
                  <a:schemeClr val="tx1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,count(e2.hiredate) </a:t>
            </a:r>
            <a:r>
              <a:rPr lang="ko-KR" altLang="en-US" sz="1500" smtClean="0">
                <a:solidFill>
                  <a:schemeClr val="tx1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인원수</a:t>
            </a:r>
            <a:endParaRPr lang="en-US" altLang="ko-KR" sz="1500" smtClean="0">
              <a:solidFill>
                <a:schemeClr val="tx1"/>
              </a:solidFill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r>
              <a:rPr lang="en-US" altLang="ko-KR" sz="1500" smtClean="0">
                <a:solidFill>
                  <a:schemeClr val="tx1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from emp e1 </a:t>
            </a:r>
            <a:r>
              <a:rPr lang="en-US" altLang="ko-KR" sz="1500" smtClean="0">
                <a:solidFill>
                  <a:srgbClr val="FF0000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LEFT OUTER JOIN </a:t>
            </a:r>
            <a:r>
              <a:rPr lang="en-US" altLang="ko-KR" sz="1500" smtClean="0">
                <a:solidFill>
                  <a:schemeClr val="tx1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emp e2 </a:t>
            </a:r>
            <a:r>
              <a:rPr lang="en-US" altLang="ko-KR" sz="1500" smtClean="0">
                <a:solidFill>
                  <a:srgbClr val="FF0000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ON</a:t>
            </a:r>
            <a:r>
              <a:rPr lang="en-US" altLang="ko-KR" sz="1500" smtClean="0">
                <a:solidFill>
                  <a:schemeClr val="tx1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 e2.hiredate(+) &lt; e1.hiredate </a:t>
            </a:r>
          </a:p>
          <a:p>
            <a:r>
              <a:rPr lang="en-US" altLang="ko-KR" sz="1500" smtClean="0">
                <a:solidFill>
                  <a:schemeClr val="tx1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where e1.hiredate IS NOT NULL</a:t>
            </a:r>
          </a:p>
          <a:p>
            <a:r>
              <a:rPr lang="en-US" altLang="ko-KR" sz="1500" smtClean="0">
                <a:solidFill>
                  <a:schemeClr val="tx1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group by e1.empno, e1.ename, to_char(e1.hiredate, 'yy/mm/dd')</a:t>
            </a:r>
          </a:p>
          <a:p>
            <a:r>
              <a:rPr lang="en-US" altLang="ko-KR" sz="1500" smtClean="0">
                <a:solidFill>
                  <a:schemeClr val="tx1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order by 4;</a:t>
            </a:r>
            <a:endParaRPr lang="ko-KR" altLang="ko-KR" sz="1500" dirty="0" smtClean="0">
              <a:solidFill>
                <a:schemeClr val="tx1"/>
              </a:solidFill>
              <a:latin typeface="굴림체" panose="020B0609000101010101" pitchFamily="49" charset="-127"/>
              <a:ea typeface="굴림체" panose="020B0609000101010101" pitchFamily="49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슬라이드 번호 개체 틀 10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3FECFA04-C600-42F7-A118-FB3FA9C795E5}" type="slidenum">
              <a:rPr lang="ko-KR" altLang="en-US" smtClean="0"/>
              <a:pPr/>
              <a:t>8</a:t>
            </a:fld>
            <a:endParaRPr lang="ko-KR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>
          <a:noFill/>
        </a:ln>
      </a:spPr>
      <a:bodyPr rtlCol="0" anchor="ctr"/>
      <a:lstStyle>
        <a:defPPr>
          <a:defRPr b="1" dirty="0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3817</TotalTime>
  <Words>710</Words>
  <Application>Microsoft Office PowerPoint</Application>
  <PresentationFormat>화면 슬라이드 쇼(4:3)</PresentationFormat>
  <Paragraphs>107</Paragraphs>
  <Slides>8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8</vt:i4>
      </vt:variant>
    </vt:vector>
  </HeadingPairs>
  <TitlesOfParts>
    <vt:vector size="12" baseType="lpstr">
      <vt:lpstr>굴림체</vt:lpstr>
      <vt:lpstr>맑은 고딕</vt:lpstr>
      <vt:lpstr>Arial</vt:lpstr>
      <vt:lpstr>Office 테마</vt:lpstr>
      <vt:lpstr>JOIN 연습문제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진수쌤이 전해주는 실전 SQL 과 PL/SQL</dc:title>
  <dc:creator>jinsu</dc:creator>
  <cp:lastModifiedBy>Windows 사용자</cp:lastModifiedBy>
  <cp:revision>188</cp:revision>
  <dcterms:created xsi:type="dcterms:W3CDTF">2012-11-06T06:53:25Z</dcterms:created>
  <dcterms:modified xsi:type="dcterms:W3CDTF">2020-11-02T10:55:51Z</dcterms:modified>
</cp:coreProperties>
</file>